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56" r:id="rId2"/>
    <p:sldId id="374" r:id="rId3"/>
    <p:sldId id="375" r:id="rId4"/>
    <p:sldId id="325" r:id="rId5"/>
    <p:sldId id="331" r:id="rId6"/>
    <p:sldId id="355" r:id="rId7"/>
    <p:sldId id="793" r:id="rId8"/>
    <p:sldId id="794" r:id="rId9"/>
    <p:sldId id="341" r:id="rId10"/>
    <p:sldId id="292" r:id="rId11"/>
    <p:sldId id="316" r:id="rId12"/>
    <p:sldId id="317" r:id="rId13"/>
    <p:sldId id="365" r:id="rId14"/>
    <p:sldId id="360" r:id="rId15"/>
    <p:sldId id="361" r:id="rId16"/>
    <p:sldId id="795" r:id="rId17"/>
    <p:sldId id="357" r:id="rId18"/>
    <p:sldId id="359" r:id="rId19"/>
    <p:sldId id="366" r:id="rId20"/>
    <p:sldId id="364" r:id="rId21"/>
    <p:sldId id="796" r:id="rId22"/>
    <p:sldId id="368" r:id="rId23"/>
    <p:sldId id="349" r:id="rId24"/>
    <p:sldId id="367" r:id="rId25"/>
    <p:sldId id="369" r:id="rId26"/>
    <p:sldId id="370" r:id="rId27"/>
    <p:sldId id="371" r:id="rId28"/>
    <p:sldId id="797"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605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330" autoAdjust="0"/>
    <p:restoredTop sz="86529" autoAdjust="0"/>
  </p:normalViewPr>
  <p:slideViewPr>
    <p:cSldViewPr snapToGrid="0">
      <p:cViewPr varScale="1">
        <p:scale>
          <a:sx n="88" d="100"/>
          <a:sy n="88" d="100"/>
        </p:scale>
        <p:origin x="184" y="2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10.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2.png>
</file>

<file path=ppt/media/image27.png>
</file>

<file path=ppt/media/image3.png>
</file>

<file path=ppt/media/image340.png>
</file>

<file path=ppt/media/image360.png>
</file>

<file path=ppt/media/image390.png>
</file>

<file path=ppt/media/image4.png>
</file>

<file path=ppt/media/image400.png>
</file>

<file path=ppt/media/image410.png>
</file>

<file path=ppt/media/image470.png>
</file>

<file path=ppt/media/image5.png>
</file>

<file path=ppt/media/image6.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93486C-C753-46BA-83C1-2DC3DB3050AC}" type="datetimeFigureOut">
              <a:rPr lang="en-US" smtClean="0"/>
              <a:t>3/7/23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0BDF8B-C338-49A2-B495-F87D8695459E}" type="slidenum">
              <a:rPr lang="en-US" smtClean="0"/>
              <a:t>‹#›</a:t>
            </a:fld>
            <a:endParaRPr lang="en-US"/>
          </a:p>
        </p:txBody>
      </p:sp>
    </p:spTree>
    <p:extLst>
      <p:ext uri="{BB962C8B-B14F-4D97-AF65-F5344CB8AC3E}">
        <p14:creationId xmlns:p14="http://schemas.microsoft.com/office/powerpoint/2010/main" val="4231929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0BDF8B-C338-49A2-B495-F87D8695459E}" type="slidenum">
              <a:rPr lang="en-US" smtClean="0"/>
              <a:t>1</a:t>
            </a:fld>
            <a:endParaRPr lang="en-US"/>
          </a:p>
        </p:txBody>
      </p:sp>
    </p:spTree>
    <p:extLst>
      <p:ext uri="{BB962C8B-B14F-4D97-AF65-F5344CB8AC3E}">
        <p14:creationId xmlns:p14="http://schemas.microsoft.com/office/powerpoint/2010/main" val="40196539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Autoencoders</a:t>
            </a:r>
            <a:r>
              <a:rPr lang="en-US" baseline="0" dirty="0"/>
              <a:t> are special types of neural networks that have been used to do unsupervised and semi-supervised settings</a:t>
            </a:r>
          </a:p>
          <a:p>
            <a:endParaRPr lang="en-US" baseline="0" dirty="0"/>
          </a:p>
          <a:p>
            <a:r>
              <a:rPr lang="en-US" baseline="0" dirty="0"/>
              <a:t>Recirculation compares activations of the network on the original input to the activations on the reconstructed input (considered more biologically plausible)</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2</a:t>
            </a:fld>
            <a:endParaRPr lang="en-US"/>
          </a:p>
        </p:txBody>
      </p:sp>
    </p:spTree>
    <p:extLst>
      <p:ext uri="{BB962C8B-B14F-4D97-AF65-F5344CB8AC3E}">
        <p14:creationId xmlns:p14="http://schemas.microsoft.com/office/powerpoint/2010/main" val="1921237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Here is an example of an </a:t>
            </a:r>
            <a:r>
              <a:rPr lang="en-US" dirty="0" err="1"/>
              <a:t>autoencoder</a:t>
            </a:r>
            <a:r>
              <a:rPr lang="en-US" dirty="0"/>
              <a:t>. </a:t>
            </a:r>
            <a:r>
              <a:rPr lang="en-US" baseline="0" dirty="0"/>
              <a:t>The </a:t>
            </a:r>
            <a:r>
              <a:rPr lang="en-US" baseline="0" dirty="0" err="1"/>
              <a:t>autoencoder</a:t>
            </a:r>
            <a:r>
              <a:rPr lang="en-US" baseline="0" dirty="0"/>
              <a:t> tries to reconstruct its input, after passing it through the layers of the network.</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Notice that there is an informational bottleneck here that we’ll talk about in a second.</a:t>
            </a:r>
          </a:p>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3</a:t>
            </a:fld>
            <a:endParaRPr lang="en-US"/>
          </a:p>
        </p:txBody>
      </p:sp>
    </p:spTree>
    <p:extLst>
      <p:ext uri="{BB962C8B-B14F-4D97-AF65-F5344CB8AC3E}">
        <p14:creationId xmlns:p14="http://schemas.microsoft.com/office/powerpoint/2010/main" val="3681271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We can use the Camera </a:t>
            </a:r>
            <a:r>
              <a:rPr lang="en-US" baseline="0" dirty="0" err="1"/>
              <a:t>Obscura</a:t>
            </a:r>
            <a:r>
              <a:rPr lang="en-US" baseline="0" dirty="0"/>
              <a:t> as an analogy for the </a:t>
            </a:r>
            <a:r>
              <a:rPr lang="en-US" baseline="0" dirty="0" err="1"/>
              <a:t>autoencoder</a:t>
            </a:r>
            <a:r>
              <a:rPr lang="en-US" baseline="0" dirty="0"/>
              <a:t>. The scenery is in the input data. The pinhole is the encoder that creates a representation of the data by projecting it. The painter is the decoder that tries to recreate the image from the encoded representation as best as possible.</a:t>
            </a:r>
          </a:p>
          <a:p>
            <a:endParaRPr lang="en-US" baseline="0" dirty="0"/>
          </a:p>
          <a:p>
            <a:r>
              <a:rPr lang="en-US" baseline="0" dirty="0"/>
              <a:t>The encoder and decoder are a set of layers that act as an informational bottleneck, which is achieved by various types of regularizations or the architecture of the AE.</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4</a:t>
            </a:fld>
            <a:endParaRPr lang="en-US"/>
          </a:p>
        </p:txBody>
      </p:sp>
    </p:spTree>
    <p:extLst>
      <p:ext uri="{BB962C8B-B14F-4D97-AF65-F5344CB8AC3E}">
        <p14:creationId xmlns:p14="http://schemas.microsoft.com/office/powerpoint/2010/main" val="40852464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Meaning, the complexity</a:t>
            </a:r>
            <a:r>
              <a:rPr lang="en-US" baseline="0" dirty="0"/>
              <a:t> of mappings from layer to layer is too large</a:t>
            </a:r>
          </a:p>
          <a:p>
            <a:endParaRPr lang="en-US" baseline="0" dirty="0"/>
          </a:p>
          <a:p>
            <a:r>
              <a:rPr lang="en-US" baseline="0" dirty="0"/>
              <a:t>For linear case, they could learn to copy the input exactly</a:t>
            </a:r>
          </a:p>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9</a:t>
            </a:fld>
            <a:endParaRPr lang="en-US"/>
          </a:p>
        </p:txBody>
      </p:sp>
    </p:spTree>
    <p:extLst>
      <p:ext uri="{BB962C8B-B14F-4D97-AF65-F5344CB8AC3E}">
        <p14:creationId xmlns:p14="http://schemas.microsoft.com/office/powerpoint/2010/main" val="35821643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Red points</a:t>
            </a:r>
            <a:r>
              <a:rPr lang="en-US" baseline="0" dirty="0"/>
              <a:t> are the training data, green arrows indicate the correction back. </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18</a:t>
            </a:fld>
            <a:endParaRPr lang="en-US"/>
          </a:p>
        </p:txBody>
      </p:sp>
    </p:spTree>
    <p:extLst>
      <p:ext uri="{BB962C8B-B14F-4D97-AF65-F5344CB8AC3E}">
        <p14:creationId xmlns:p14="http://schemas.microsoft.com/office/powerpoint/2010/main" val="745447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gives the lower dimensional representation</a:t>
            </a:r>
          </a:p>
        </p:txBody>
      </p:sp>
      <p:sp>
        <p:nvSpPr>
          <p:cNvPr id="4" name="Slide Number Placeholder 3"/>
          <p:cNvSpPr>
            <a:spLocks noGrp="1"/>
          </p:cNvSpPr>
          <p:nvPr>
            <p:ph type="sldNum" sz="quarter" idx="10"/>
          </p:nvPr>
        </p:nvSpPr>
        <p:spPr/>
        <p:txBody>
          <a:bodyPr/>
          <a:lstStyle/>
          <a:p>
            <a:fld id="{BB0BDF8B-C338-49A2-B495-F87D8695459E}" type="slidenum">
              <a:rPr lang="en-US" smtClean="0"/>
              <a:t>23</a:t>
            </a:fld>
            <a:endParaRPr lang="en-US"/>
          </a:p>
        </p:txBody>
      </p:sp>
    </p:spTree>
    <p:extLst>
      <p:ext uri="{BB962C8B-B14F-4D97-AF65-F5344CB8AC3E}">
        <p14:creationId xmlns:p14="http://schemas.microsoft.com/office/powerpoint/2010/main" val="3181433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t>3/7/23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t>‹#›</a:t>
            </a:fld>
            <a:endParaRPr lang="en-US"/>
          </a:p>
        </p:txBody>
      </p:sp>
      <p:sp>
        <p:nvSpPr>
          <p:cNvPr id="2" name="Title 1"/>
          <p:cNvSpPr>
            <a:spLocks noGrp="1"/>
          </p:cNvSpPr>
          <p:nvPr>
            <p:ph type="ctrTitle"/>
          </p:nvPr>
        </p:nvSpPr>
        <p:spPr>
          <a:xfrm>
            <a:off x="661506" y="1122363"/>
            <a:ext cx="7772400" cy="1806031"/>
          </a:xfrm>
        </p:spPr>
        <p:txBody>
          <a:bodyPr anchor="ctr"/>
          <a:lstStyle>
            <a:lvl1pPr algn="ctr">
              <a:defRPr sz="6000">
                <a:solidFill>
                  <a:schemeClr val="tx1"/>
                </a:solidFill>
              </a:defRPr>
            </a:lvl1pPr>
          </a:lstStyle>
          <a:p>
            <a:r>
              <a:rPr lang="en-US" dirty="0"/>
              <a:t>Click to edit Master title style</a:t>
            </a:r>
          </a:p>
        </p:txBody>
      </p:sp>
      <p:sp>
        <p:nvSpPr>
          <p:cNvPr id="11" name="Footer Placeholder 4"/>
          <p:cNvSpPr txBox="1">
            <a:spLocks/>
          </p:cNvSpPr>
          <p:nvPr userDrawn="1"/>
        </p:nvSpPr>
        <p:spPr>
          <a:xfrm>
            <a:off x="1143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CPSC/AMTH 663 (Kevin</a:t>
            </a:r>
            <a:r>
              <a:rPr lang="en-US" baseline="0" dirty="0"/>
              <a:t> Moon/Guy Wolf)</a:t>
            </a:r>
            <a:endParaRPr lang="en-US" dirty="0"/>
          </a:p>
        </p:txBody>
      </p:sp>
      <p:sp>
        <p:nvSpPr>
          <p:cNvPr id="13" name="Footer Placeholder 4"/>
          <p:cNvSpPr txBox="1">
            <a:spLocks/>
          </p:cNvSpPr>
          <p:nvPr userDrawn="1"/>
        </p:nvSpPr>
        <p:spPr>
          <a:xfrm>
            <a:off x="62865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Yale – Spring 2018</a:t>
            </a:r>
          </a:p>
        </p:txBody>
      </p:sp>
    </p:spTree>
    <p:extLst>
      <p:ext uri="{BB962C8B-B14F-4D97-AF65-F5344CB8AC3E}">
        <p14:creationId xmlns:p14="http://schemas.microsoft.com/office/powerpoint/2010/main" val="3401150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t>3/7/23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171388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t>3/7/23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200973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08344" y="1064871"/>
            <a:ext cx="8821356" cy="51120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E12AB4-83B7-4D7E-B543-6568140ABEE2}" type="datetimeFigureOut">
              <a:rPr lang="en-US" smtClean="0"/>
              <a:t>3/7/23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t>‹#›</a:t>
            </a:fld>
            <a:endParaRPr lang="en-US"/>
          </a:p>
        </p:txBody>
      </p:sp>
      <p:sp>
        <p:nvSpPr>
          <p:cNvPr id="2" name="Title 1"/>
          <p:cNvSpPr>
            <a:spLocks noGrp="1"/>
          </p:cNvSpPr>
          <p:nvPr>
            <p:ph type="title"/>
          </p:nvPr>
        </p:nvSpPr>
        <p:spPr>
          <a:xfrm>
            <a:off x="0" y="0"/>
            <a:ext cx="8391644" cy="798991"/>
          </a:xfrm>
        </p:spPr>
        <p:txBody>
          <a:bodyPr/>
          <a:lstStyle>
            <a:lvl1pPr>
              <a:defRPr>
                <a:solidFill>
                  <a:schemeClr val="tx1"/>
                </a:solidFill>
              </a:defRPr>
            </a:lvl1pPr>
          </a:lstStyle>
          <a:p>
            <a:r>
              <a:rPr lang="en-US" dirty="0"/>
              <a:t>Click to edit Master title style</a:t>
            </a:r>
          </a:p>
        </p:txBody>
      </p:sp>
      <p:sp>
        <p:nvSpPr>
          <p:cNvPr id="9" name="Footer Placeholder 4"/>
          <p:cNvSpPr txBox="1">
            <a:spLocks/>
          </p:cNvSpPr>
          <p:nvPr userDrawn="1"/>
        </p:nvSpPr>
        <p:spPr>
          <a:xfrm>
            <a:off x="1143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CPSC/AMTH 663 (Kevin</a:t>
            </a:r>
            <a:r>
              <a:rPr lang="en-US" baseline="0" dirty="0"/>
              <a:t> Moon/Guy Wolf)</a:t>
            </a:r>
            <a:endParaRPr lang="en-US" dirty="0"/>
          </a:p>
        </p:txBody>
      </p:sp>
      <p:sp>
        <p:nvSpPr>
          <p:cNvPr id="11" name="Footer Placeholder 4"/>
          <p:cNvSpPr txBox="1">
            <a:spLocks/>
          </p:cNvSpPr>
          <p:nvPr userDrawn="1"/>
        </p:nvSpPr>
        <p:spPr>
          <a:xfrm>
            <a:off x="62865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Yale – Spring 2018</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391644" y="34824"/>
            <a:ext cx="737165" cy="764167"/>
          </a:xfrm>
          <a:prstGeom prst="rect">
            <a:avLst/>
          </a:prstGeom>
        </p:spPr>
      </p:pic>
      <p:sp>
        <p:nvSpPr>
          <p:cNvPr id="15" name="Footer Placeholder 4"/>
          <p:cNvSpPr txBox="1">
            <a:spLocks/>
          </p:cNvSpPr>
          <p:nvPr userDrawn="1"/>
        </p:nvSpPr>
        <p:spPr>
          <a:xfrm>
            <a:off x="3200400" y="6721476"/>
            <a:ext cx="2914650" cy="136524"/>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err="1"/>
              <a:t>Autoencoders</a:t>
            </a:r>
            <a:endParaRPr lang="en-US" dirty="0"/>
          </a:p>
        </p:txBody>
      </p:sp>
    </p:spTree>
    <p:extLst>
      <p:ext uri="{BB962C8B-B14F-4D97-AF65-F5344CB8AC3E}">
        <p14:creationId xmlns:p14="http://schemas.microsoft.com/office/powerpoint/2010/main" val="3837124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E12AB4-83B7-4D7E-B543-6568140ABEE2}" type="datetimeFigureOut">
              <a:rPr lang="en-US" smtClean="0"/>
              <a:t>3/7/23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CF6EA5-4958-4C53-AF01-4B1224DA5071}" type="slidenum">
              <a:rPr lang="en-US" smtClean="0"/>
              <a:t>‹#›</a:t>
            </a:fld>
            <a:endParaRPr lang="en-US"/>
          </a:p>
        </p:txBody>
      </p:sp>
      <p:sp>
        <p:nvSpPr>
          <p:cNvPr id="2" name="Title 1"/>
          <p:cNvSpPr>
            <a:spLocks noGrp="1"/>
          </p:cNvSpPr>
          <p:nvPr>
            <p:ph type="title"/>
          </p:nvPr>
        </p:nvSpPr>
        <p:spPr>
          <a:xfrm>
            <a:off x="491366" y="1361355"/>
            <a:ext cx="7886700" cy="1589777"/>
          </a:xfrm>
        </p:spPr>
        <p:txBody>
          <a:bodyPr anchor="b"/>
          <a:lstStyle>
            <a:lvl1pPr>
              <a:defRPr sz="6000">
                <a:solidFill>
                  <a:schemeClr val="tx1"/>
                </a:solidFill>
              </a:defRPr>
            </a:lvl1pPr>
          </a:lstStyle>
          <a:p>
            <a:r>
              <a:rPr lang="en-US" dirty="0"/>
              <a:t>Click to edit Master title style</a:t>
            </a:r>
          </a:p>
        </p:txBody>
      </p:sp>
      <p:sp>
        <p:nvSpPr>
          <p:cNvPr id="10" name="Footer Placeholder 4"/>
          <p:cNvSpPr txBox="1">
            <a:spLocks/>
          </p:cNvSpPr>
          <p:nvPr userDrawn="1"/>
        </p:nvSpPr>
        <p:spPr>
          <a:xfrm>
            <a:off x="1143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CPSC/AMTH 663 (Kevin</a:t>
            </a:r>
            <a:r>
              <a:rPr lang="en-US" baseline="0" dirty="0"/>
              <a:t> Moon/Guy Wolf)</a:t>
            </a:r>
            <a:endParaRPr lang="en-US" dirty="0"/>
          </a:p>
        </p:txBody>
      </p:sp>
      <p:sp>
        <p:nvSpPr>
          <p:cNvPr id="12" name="Footer Placeholder 4"/>
          <p:cNvSpPr txBox="1">
            <a:spLocks/>
          </p:cNvSpPr>
          <p:nvPr userDrawn="1"/>
        </p:nvSpPr>
        <p:spPr>
          <a:xfrm>
            <a:off x="6286500" y="6712598"/>
            <a:ext cx="2743200" cy="145402"/>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Yale – Spring 2018</a:t>
            </a:r>
          </a:p>
        </p:txBody>
      </p:sp>
      <p:sp>
        <p:nvSpPr>
          <p:cNvPr id="13" name="Footer Placeholder 4"/>
          <p:cNvSpPr txBox="1">
            <a:spLocks/>
          </p:cNvSpPr>
          <p:nvPr userDrawn="1"/>
        </p:nvSpPr>
        <p:spPr>
          <a:xfrm>
            <a:off x="3200400" y="6721476"/>
            <a:ext cx="2914650" cy="136524"/>
          </a:xfrm>
          <a:prstGeom prst="rect">
            <a:avLst/>
          </a:prstGeom>
        </p:spPr>
        <p:txBody>
          <a:bodyPr vert="horz" lIns="91440" tIns="45720" rIns="91440" bIns="45720" rtlCol="0" anchor="ctr"/>
          <a:lstStyle>
            <a:defPPr>
              <a:defRPr lang="en-US"/>
            </a:defPPr>
            <a:lvl1pPr marL="0" algn="l" defTabSz="914400" rtl="0" eaLnBrk="1" latinLnBrk="0" hangingPunct="1">
              <a:defRPr sz="1200" b="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err="1"/>
              <a:t>Autoencoders</a:t>
            </a:r>
            <a:endParaRPr lang="en-US" dirty="0"/>
          </a:p>
        </p:txBody>
      </p:sp>
    </p:spTree>
    <p:extLst>
      <p:ext uri="{BB962C8B-B14F-4D97-AF65-F5344CB8AC3E}">
        <p14:creationId xmlns:p14="http://schemas.microsoft.com/office/powerpoint/2010/main" val="394684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E12AB4-83B7-4D7E-B543-6568140ABEE2}" type="datetimeFigureOut">
              <a:rPr lang="en-US" smtClean="0"/>
              <a:t>3/7/23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1210250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E12AB4-83B7-4D7E-B543-6568140ABEE2}" type="datetimeFigureOut">
              <a:rPr lang="en-US" smtClean="0"/>
              <a:t>3/7/23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798656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E12AB4-83B7-4D7E-B543-6568140ABEE2}" type="datetimeFigureOut">
              <a:rPr lang="en-US" smtClean="0"/>
              <a:t>3/7/23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854196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E12AB4-83B7-4D7E-B543-6568140ABEE2}" type="datetimeFigureOut">
              <a:rPr lang="en-US" smtClean="0"/>
              <a:t>3/7/23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3470125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E12AB4-83B7-4D7E-B543-6568140ABEE2}" type="datetimeFigureOut">
              <a:rPr lang="en-US" smtClean="0"/>
              <a:t>3/7/23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3211760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E12AB4-83B7-4D7E-B543-6568140ABEE2}" type="datetimeFigureOut">
              <a:rPr lang="en-US" smtClean="0"/>
              <a:t>3/7/23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CF6EA5-4958-4C53-AF01-4B1224DA5071}" type="slidenum">
              <a:rPr lang="en-US" smtClean="0"/>
              <a:t>‹#›</a:t>
            </a:fld>
            <a:endParaRPr lang="en-US"/>
          </a:p>
        </p:txBody>
      </p:sp>
    </p:spTree>
    <p:extLst>
      <p:ext uri="{BB962C8B-B14F-4D97-AF65-F5344CB8AC3E}">
        <p14:creationId xmlns:p14="http://schemas.microsoft.com/office/powerpoint/2010/main" val="540142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E12AB4-83B7-4D7E-B543-6568140ABEE2}" type="datetimeFigureOut">
              <a:rPr lang="en-US" smtClean="0"/>
              <a:t>3/7/23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CF6EA5-4958-4C53-AF01-4B1224DA5071}" type="slidenum">
              <a:rPr lang="en-US" smtClean="0"/>
              <a:t>‹#›</a:t>
            </a:fld>
            <a:endParaRPr lang="en-US"/>
          </a:p>
        </p:txBody>
      </p:sp>
    </p:spTree>
    <p:extLst>
      <p:ext uri="{BB962C8B-B14F-4D97-AF65-F5344CB8AC3E}">
        <p14:creationId xmlns:p14="http://schemas.microsoft.com/office/powerpoint/2010/main" val="26736652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9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40.png"/><Relationship Id="rId1" Type="http://schemas.openxmlformats.org/officeDocument/2006/relationships/slideLayout" Target="../slideLayouts/slideLayout2.xml"/><Relationship Id="rId4" Type="http://schemas.openxmlformats.org/officeDocument/2006/relationships/image" Target="../media/image360.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7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hyperlink" Target="https://en.wikipedia.org/wiki/Autoencoder#Machine_translation" TargetMode="External"/><Relationship Id="rId3" Type="http://schemas.openxmlformats.org/officeDocument/2006/relationships/hyperlink" Target="https://en.wikipedia.org/wiki/Autoencoder#Information_retrieval" TargetMode="External"/><Relationship Id="rId7" Type="http://schemas.openxmlformats.org/officeDocument/2006/relationships/hyperlink" Target="https://en.wikipedia.org/wiki/Autoencoder#Popularity_prediction" TargetMode="External"/><Relationship Id="rId2" Type="http://schemas.openxmlformats.org/officeDocument/2006/relationships/hyperlink" Target="https://en.wikipedia.org/wiki/Autoencoder#Dimensionality_reduction" TargetMode="External"/><Relationship Id="rId1" Type="http://schemas.openxmlformats.org/officeDocument/2006/relationships/slideLayout" Target="../slideLayouts/slideLayout2.xml"/><Relationship Id="rId6" Type="http://schemas.openxmlformats.org/officeDocument/2006/relationships/hyperlink" Target="https://en.wikipedia.org/wiki/Autoencoder#Drug_discovery" TargetMode="External"/><Relationship Id="rId5" Type="http://schemas.openxmlformats.org/officeDocument/2006/relationships/hyperlink" Target="https://en.wikipedia.org/wiki/Autoencoder#Image_processing" TargetMode="External"/><Relationship Id="rId4" Type="http://schemas.openxmlformats.org/officeDocument/2006/relationships/hyperlink" Target="https://en.wikipedia.org/wiki/Autoencoder#Anomaly_detection"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0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525984"/>
            <a:ext cx="7772400" cy="1806031"/>
          </a:xfrm>
        </p:spPr>
        <p:txBody>
          <a:bodyPr anchor="ctr">
            <a:normAutofit/>
          </a:bodyPr>
          <a:lstStyle/>
          <a:p>
            <a:br>
              <a:rPr lang="en-US" dirty="0"/>
            </a:br>
            <a:r>
              <a:rPr lang="en-US" dirty="0"/>
              <a:t>Lecture 22 </a:t>
            </a:r>
          </a:p>
        </p:txBody>
      </p:sp>
    </p:spTree>
    <p:extLst>
      <p:ext uri="{BB962C8B-B14F-4D97-AF65-F5344CB8AC3E}">
        <p14:creationId xmlns:p14="http://schemas.microsoft.com/office/powerpoint/2010/main" val="2681949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Content Placeholder 4"/>
              <p:cNvSpPr>
                <a:spLocks noGrp="1"/>
              </p:cNvSpPr>
              <p:nvPr>
                <p:ph idx="1"/>
              </p:nvPr>
            </p:nvSpPr>
            <p:spPr/>
            <p:txBody>
              <a:bodyPr/>
              <a:lstStyle/>
              <a:p>
                <a:r>
                  <a:rPr lang="en-US" dirty="0"/>
                  <a:t>Add the sum of absolute values</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𝐶</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0</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𝜆</m:t>
                          </m:r>
                        </m:num>
                        <m:den>
                          <m:r>
                            <a:rPr lang="en-US" b="0" i="1" smtClean="0">
                              <a:latin typeface="Cambria Math" panose="02040503050406030204" pitchFamily="18" charset="0"/>
                            </a:rPr>
                            <m:t>𝑛</m:t>
                          </m:r>
                        </m:den>
                      </m:f>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𝑤</m:t>
                          </m:r>
                        </m:sub>
                        <m:sup/>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𝑤</m:t>
                              </m:r>
                            </m:e>
                          </m:d>
                        </m:e>
                      </m:nary>
                    </m:oMath>
                  </m:oMathPara>
                </a14:m>
                <a:endParaRPr lang="en-US" dirty="0"/>
              </a:p>
              <a:p>
                <a:r>
                  <a:rPr lang="en-US" dirty="0"/>
                  <a:t>L1 and L2 names come from the respective norms:</a:t>
                </a: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d>
                            <m:dPr>
                              <m:begChr m:val="‖"/>
                              <m:endChr m:val="‖"/>
                              <m:ctrlPr>
                                <a:rPr lang="en-US" i="1" smtClean="0">
                                  <a:latin typeface="Cambria Math" panose="02040503050406030204" pitchFamily="18" charset="0"/>
                                </a:rPr>
                              </m:ctrlPr>
                            </m:dPr>
                            <m:e>
                              <m:r>
                                <a:rPr lang="en-US" b="0" i="1" smtClean="0">
                                  <a:latin typeface="Cambria Math" panose="02040503050406030204" pitchFamily="18" charset="0"/>
                                </a:rPr>
                                <m:t>𝑤</m:t>
                              </m:r>
                            </m:e>
                          </m:d>
                        </m:e>
                        <m:sub>
                          <m:r>
                            <a:rPr lang="en-US" b="0" i="1" smtClean="0">
                              <a:latin typeface="Cambria Math" panose="02040503050406030204" pitchFamily="18" charset="0"/>
                            </a:rPr>
                            <m:t>1</m:t>
                          </m:r>
                        </m:sub>
                      </m:sSub>
                      <m:r>
                        <a:rPr lang="en-US" b="0" i="1" smtClean="0">
                          <a:latin typeface="Cambria Math" panose="02040503050406030204" pitchFamily="18" charset="0"/>
                        </a:rPr>
                        <m:t>=</m:t>
                      </m:r>
                      <m:nary>
                        <m:naryPr>
                          <m:chr m:val="∑"/>
                          <m:supHide m:val="on"/>
                          <m:ctrlPr>
                            <a:rPr lang="en-US" i="1">
                              <a:latin typeface="Cambria Math" panose="02040503050406030204" pitchFamily="18" charset="0"/>
                            </a:rPr>
                          </m:ctrlPr>
                        </m:naryPr>
                        <m:sub>
                          <m:r>
                            <a:rPr lang="en-US" i="1">
                              <a:latin typeface="Cambria Math" panose="02040503050406030204" pitchFamily="18" charset="0"/>
                            </a:rPr>
                            <m:t>𝑤</m:t>
                          </m:r>
                        </m:sub>
                        <m:sup/>
                        <m:e>
                          <m:d>
                            <m:dPr>
                              <m:begChr m:val="|"/>
                              <m:endChr m:val="|"/>
                              <m:ctrlPr>
                                <a:rPr lang="en-US" i="1">
                                  <a:latin typeface="Cambria Math" panose="02040503050406030204" pitchFamily="18" charset="0"/>
                                </a:rPr>
                              </m:ctrlPr>
                            </m:dPr>
                            <m:e>
                              <m:r>
                                <a:rPr lang="en-US" i="1">
                                  <a:latin typeface="Cambria Math" panose="02040503050406030204" pitchFamily="18" charset="0"/>
                                </a:rPr>
                                <m:t>𝑤</m:t>
                              </m:r>
                            </m:e>
                          </m:d>
                        </m:e>
                      </m:nary>
                    </m:oMath>
                  </m:oMathPara>
                </a14:m>
                <a:endParaRPr lang="en-US" dirty="0"/>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d>
                            <m:dPr>
                              <m:begChr m:val="‖"/>
                              <m:endChr m:val="‖"/>
                              <m:ctrlPr>
                                <a:rPr lang="en-US" i="1">
                                  <a:latin typeface="Cambria Math" panose="02040503050406030204" pitchFamily="18" charset="0"/>
                                </a:rPr>
                              </m:ctrlPr>
                            </m:dPr>
                            <m:e>
                              <m:r>
                                <a:rPr lang="en-US" i="1">
                                  <a:latin typeface="Cambria Math" panose="02040503050406030204" pitchFamily="18" charset="0"/>
                                </a:rPr>
                                <m:t>𝑤</m:t>
                              </m:r>
                            </m:e>
                          </m:d>
                        </m:e>
                        <m:sub>
                          <m:r>
                            <a:rPr lang="en-US" b="0" i="1" smtClean="0">
                              <a:latin typeface="Cambria Math" panose="02040503050406030204" pitchFamily="18" charset="0"/>
                            </a:rPr>
                            <m:t>2</m:t>
                          </m:r>
                        </m:sub>
                        <m:sup>
                          <m:r>
                            <a:rPr lang="en-US" b="0" i="1" smtClean="0">
                              <a:latin typeface="Cambria Math" panose="02040503050406030204" pitchFamily="18" charset="0"/>
                            </a:rPr>
                            <m:t>2</m:t>
                          </m:r>
                        </m:sup>
                      </m:sSubSup>
                      <m:r>
                        <a:rPr lang="en-US" i="1">
                          <a:latin typeface="Cambria Math" panose="02040503050406030204" pitchFamily="18" charset="0"/>
                        </a:rPr>
                        <m:t>=</m:t>
                      </m:r>
                      <m:nary>
                        <m:naryPr>
                          <m:chr m:val="∑"/>
                          <m:supHide m:val="on"/>
                          <m:ctrlPr>
                            <a:rPr lang="en-US" i="1">
                              <a:latin typeface="Cambria Math" panose="02040503050406030204" pitchFamily="18" charset="0"/>
                            </a:rPr>
                          </m:ctrlPr>
                        </m:naryPr>
                        <m:sub>
                          <m:r>
                            <a:rPr lang="en-US" i="1">
                              <a:latin typeface="Cambria Math" panose="02040503050406030204" pitchFamily="18" charset="0"/>
                            </a:rPr>
                            <m:t>𝑤</m:t>
                          </m:r>
                        </m:sub>
                        <m:sup/>
                        <m:e>
                          <m:sSup>
                            <m:sSupPr>
                              <m:ctrlPr>
                                <a:rPr lang="en-US" b="0" i="1" smtClean="0">
                                  <a:latin typeface="Cambria Math" panose="02040503050406030204" pitchFamily="18" charset="0"/>
                                </a:rPr>
                              </m:ctrlPr>
                            </m:sSupPr>
                            <m:e>
                              <m:r>
                                <a:rPr lang="en-US" b="0" i="1" smtClean="0">
                                  <a:latin typeface="Cambria Math" panose="02040503050406030204" pitchFamily="18" charset="0"/>
                                </a:rPr>
                                <m:t>𝑤</m:t>
                              </m:r>
                            </m:e>
                            <m:sup>
                              <m:r>
                                <a:rPr lang="en-US" b="0" i="1" smtClean="0">
                                  <a:latin typeface="Cambria Math" panose="02040503050406030204" pitchFamily="18" charset="0"/>
                                </a:rPr>
                                <m:t>2</m:t>
                              </m:r>
                            </m:sup>
                          </m:sSup>
                        </m:e>
                      </m:nary>
                    </m:oMath>
                  </m:oMathPara>
                </a14:m>
                <a:endParaRPr lang="en-US" dirty="0"/>
              </a:p>
              <a:p>
                <a:r>
                  <a:rPr lang="en-US" dirty="0"/>
                  <a:t>L1 regularization also prefers small weights</a:t>
                </a:r>
              </a:p>
              <a:p>
                <a:r>
                  <a:rPr lang="en-US" dirty="0"/>
                  <a:t>How does it differ from L2 regularization?</a:t>
                </a:r>
              </a:p>
            </p:txBody>
          </p:sp>
        </mc:Choice>
        <mc:Fallback xmlns="">
          <p:sp>
            <p:nvSpPr>
              <p:cNvPr id="5" name="Content Placeholder 4"/>
              <p:cNvSpPr>
                <a:spLocks noGrp="1" noRot="1" noChangeAspect="1" noMove="1" noResize="1" noEditPoints="1" noAdjustHandles="1" noChangeArrowheads="1" noChangeShapeType="1" noTextEdit="1"/>
              </p:cNvSpPr>
              <p:nvPr>
                <p:ph idx="1"/>
              </p:nvPr>
            </p:nvSpPr>
            <p:spPr>
              <a:blipFill rotWithShape="0">
                <a:blip r:embed="rId2"/>
                <a:stretch>
                  <a:fillRect l="-1244" t="-2029"/>
                </a:stretch>
              </a:blipFill>
            </p:spPr>
            <p:txBody>
              <a:bodyPr/>
              <a:lstStyle/>
              <a:p>
                <a:r>
                  <a:rPr lang="en-US">
                    <a:noFill/>
                  </a:rPr>
                  <a:t> </a:t>
                </a:r>
              </a:p>
            </p:txBody>
          </p:sp>
        </mc:Fallback>
      </mc:AlternateContent>
      <p:sp>
        <p:nvSpPr>
          <p:cNvPr id="4" name="Title 3"/>
          <p:cNvSpPr>
            <a:spLocks noGrp="1"/>
          </p:cNvSpPr>
          <p:nvPr>
            <p:ph type="title"/>
          </p:nvPr>
        </p:nvSpPr>
        <p:spPr/>
        <p:txBody>
          <a:bodyPr/>
          <a:lstStyle/>
          <a:p>
            <a:r>
              <a:rPr lang="en-US" dirty="0"/>
              <a:t>L1, L2 regularization</a:t>
            </a:r>
          </a:p>
        </p:txBody>
      </p:sp>
      <p:sp>
        <p:nvSpPr>
          <p:cNvPr id="2" name="TextBox 1">
            <a:extLst>
              <a:ext uri="{FF2B5EF4-FFF2-40B4-BE49-F238E27FC236}">
                <a16:creationId xmlns:a16="http://schemas.microsoft.com/office/drawing/2014/main" id="{D9A3D2C0-6F80-EA43-9D50-AF4B0D12F1BC}"/>
              </a:ext>
            </a:extLst>
          </p:cNvPr>
          <p:cNvSpPr txBox="1"/>
          <p:nvPr/>
        </p:nvSpPr>
        <p:spPr>
          <a:xfrm>
            <a:off x="1219200" y="5934670"/>
            <a:ext cx="5316327" cy="923330"/>
          </a:xfrm>
          <a:prstGeom prst="rect">
            <a:avLst/>
          </a:prstGeom>
          <a:noFill/>
        </p:spPr>
        <p:txBody>
          <a:bodyPr wrap="none" rtlCol="0">
            <a:spAutoFit/>
          </a:bodyPr>
          <a:lstStyle/>
          <a:p>
            <a:r>
              <a:rPr lang="en-US" altLang="zh-CN" dirty="0">
                <a:solidFill>
                  <a:srgbClr val="FF0000"/>
                </a:solidFill>
              </a:rPr>
              <a:t>for</a:t>
            </a:r>
            <a:r>
              <a:rPr lang="zh-CN" altLang="en-US" dirty="0">
                <a:solidFill>
                  <a:srgbClr val="FF0000"/>
                </a:solidFill>
              </a:rPr>
              <a:t> </a:t>
            </a:r>
            <a:r>
              <a:rPr lang="en-US" altLang="zh-CN" dirty="0">
                <a:solidFill>
                  <a:srgbClr val="FF0000"/>
                </a:solidFill>
              </a:rPr>
              <a:t>regularization,</a:t>
            </a:r>
            <a:r>
              <a:rPr lang="zh-CN" altLang="en-US" dirty="0">
                <a:solidFill>
                  <a:srgbClr val="FF0000"/>
                </a:solidFill>
              </a:rPr>
              <a:t> </a:t>
            </a:r>
            <a:r>
              <a:rPr lang="en-US" altLang="zh-CN" dirty="0">
                <a:solidFill>
                  <a:srgbClr val="FF0000"/>
                </a:solidFill>
              </a:rPr>
              <a:t>can</a:t>
            </a:r>
            <a:r>
              <a:rPr lang="zh-CN" altLang="en-US" dirty="0">
                <a:solidFill>
                  <a:srgbClr val="FF0000"/>
                </a:solidFill>
              </a:rPr>
              <a:t> </a:t>
            </a:r>
            <a:r>
              <a:rPr lang="en-US" altLang="zh-CN" dirty="0">
                <a:solidFill>
                  <a:srgbClr val="FF0000"/>
                </a:solidFill>
              </a:rPr>
              <a:t>have</a:t>
            </a:r>
            <a:r>
              <a:rPr lang="zh-CN" altLang="en-US" dirty="0">
                <a:solidFill>
                  <a:srgbClr val="FF0000"/>
                </a:solidFill>
              </a:rPr>
              <a:t> </a:t>
            </a:r>
            <a:r>
              <a:rPr lang="en-US" altLang="zh-CN" dirty="0">
                <a:solidFill>
                  <a:srgbClr val="FF0000"/>
                </a:solidFill>
              </a:rPr>
              <a:t>n</a:t>
            </a:r>
            <a:r>
              <a:rPr lang="zh-CN" altLang="en-US" dirty="0">
                <a:solidFill>
                  <a:srgbClr val="FF0000"/>
                </a:solidFill>
              </a:rPr>
              <a:t> </a:t>
            </a:r>
            <a:r>
              <a:rPr lang="en-US" altLang="zh-CN" dirty="0">
                <a:solidFill>
                  <a:srgbClr val="FF0000"/>
                </a:solidFill>
              </a:rPr>
              <a:t>of</a:t>
            </a:r>
            <a:r>
              <a:rPr lang="zh-CN" altLang="en-US" dirty="0">
                <a:solidFill>
                  <a:srgbClr val="FF0000"/>
                </a:solidFill>
              </a:rPr>
              <a:t> </a:t>
            </a:r>
            <a:r>
              <a:rPr lang="en-US" altLang="zh-CN" dirty="0" err="1">
                <a:solidFill>
                  <a:srgbClr val="FF0000"/>
                </a:solidFill>
              </a:rPr>
              <a:t>L_n</a:t>
            </a:r>
            <a:r>
              <a:rPr lang="zh-CN" altLang="en-US" dirty="0">
                <a:solidFill>
                  <a:srgbClr val="FF0000"/>
                </a:solidFill>
              </a:rPr>
              <a:t> </a:t>
            </a:r>
            <a:r>
              <a:rPr lang="en-US" altLang="zh-CN" dirty="0">
                <a:solidFill>
                  <a:srgbClr val="FF0000"/>
                </a:solidFill>
              </a:rPr>
              <a:t>to</a:t>
            </a:r>
            <a:r>
              <a:rPr lang="zh-CN" altLang="en-US" dirty="0">
                <a:solidFill>
                  <a:srgbClr val="FF0000"/>
                </a:solidFill>
              </a:rPr>
              <a:t> </a:t>
            </a:r>
            <a:r>
              <a:rPr lang="en-US" altLang="zh-CN" dirty="0">
                <a:solidFill>
                  <a:srgbClr val="FF0000"/>
                </a:solidFill>
              </a:rPr>
              <a:t>be</a:t>
            </a:r>
            <a:r>
              <a:rPr lang="zh-CN" altLang="en-US" dirty="0">
                <a:solidFill>
                  <a:srgbClr val="FF0000"/>
                </a:solidFill>
              </a:rPr>
              <a:t> </a:t>
            </a:r>
            <a:r>
              <a:rPr lang="en-US" altLang="zh-CN" dirty="0">
                <a:solidFill>
                  <a:srgbClr val="FF0000"/>
                </a:solidFill>
              </a:rPr>
              <a:t>any</a:t>
            </a:r>
            <a:r>
              <a:rPr lang="zh-CN" altLang="en-US" dirty="0">
                <a:solidFill>
                  <a:srgbClr val="FF0000"/>
                </a:solidFill>
              </a:rPr>
              <a:t> </a:t>
            </a:r>
            <a:r>
              <a:rPr lang="en-US" altLang="zh-CN" dirty="0">
                <a:solidFill>
                  <a:srgbClr val="FF0000"/>
                </a:solidFill>
              </a:rPr>
              <a:t>number</a:t>
            </a:r>
          </a:p>
          <a:p>
            <a:pPr marL="285750" indent="-285750">
              <a:buFont typeface="Arial" panose="020B0604020202020204" pitchFamily="34" charset="0"/>
              <a:buChar char="•"/>
            </a:pPr>
            <a:r>
              <a:rPr lang="en-US" altLang="zh-CN" dirty="0">
                <a:solidFill>
                  <a:srgbClr val="FF0000"/>
                </a:solidFill>
              </a:rPr>
              <a:t>n</a:t>
            </a:r>
            <a:r>
              <a:rPr lang="zh-CN" altLang="en-US" dirty="0">
                <a:solidFill>
                  <a:srgbClr val="FF0000"/>
                </a:solidFill>
              </a:rPr>
              <a:t> </a:t>
            </a:r>
            <a:r>
              <a:rPr lang="en-US" altLang="zh-CN" dirty="0">
                <a:solidFill>
                  <a:srgbClr val="FF0000"/>
                </a:solidFill>
              </a:rPr>
              <a:t>=</a:t>
            </a:r>
            <a:r>
              <a:rPr lang="zh-CN" altLang="en-US" dirty="0">
                <a:solidFill>
                  <a:srgbClr val="FF0000"/>
                </a:solidFill>
              </a:rPr>
              <a:t> </a:t>
            </a:r>
            <a:r>
              <a:rPr lang="en-US" altLang="zh-CN" dirty="0">
                <a:solidFill>
                  <a:srgbClr val="FF0000"/>
                </a:solidFill>
              </a:rPr>
              <a:t>10,</a:t>
            </a:r>
            <a:r>
              <a:rPr lang="zh-CN" altLang="en-US" dirty="0">
                <a:solidFill>
                  <a:srgbClr val="FF0000"/>
                </a:solidFill>
              </a:rPr>
              <a:t> </a:t>
            </a:r>
            <a:r>
              <a:rPr lang="en-US" altLang="zh-CN" dirty="0">
                <a:solidFill>
                  <a:srgbClr val="FF0000"/>
                </a:solidFill>
              </a:rPr>
              <a:t>shrink</a:t>
            </a:r>
            <a:r>
              <a:rPr lang="zh-CN" altLang="en-US" dirty="0">
                <a:solidFill>
                  <a:srgbClr val="FF0000"/>
                </a:solidFill>
              </a:rPr>
              <a:t> </a:t>
            </a:r>
            <a:r>
              <a:rPr lang="en-US" altLang="zh-CN" dirty="0">
                <a:solidFill>
                  <a:srgbClr val="FF0000"/>
                </a:solidFill>
              </a:rPr>
              <a:t>weight</a:t>
            </a:r>
          </a:p>
          <a:p>
            <a:pPr marL="285750" indent="-285750">
              <a:buFont typeface="Arial" panose="020B0604020202020204" pitchFamily="34" charset="0"/>
              <a:buChar char="•"/>
            </a:pPr>
            <a:r>
              <a:rPr lang="en-US" altLang="zh-CN" dirty="0">
                <a:solidFill>
                  <a:srgbClr val="FF0000"/>
                </a:solidFill>
              </a:rPr>
              <a:t>n</a:t>
            </a:r>
            <a:r>
              <a:rPr lang="zh-CN" altLang="en-US" dirty="0">
                <a:solidFill>
                  <a:srgbClr val="FF0000"/>
                </a:solidFill>
              </a:rPr>
              <a:t> </a:t>
            </a:r>
            <a:r>
              <a:rPr lang="en-US" altLang="zh-CN" dirty="0">
                <a:solidFill>
                  <a:srgbClr val="FF0000"/>
                </a:solidFill>
              </a:rPr>
              <a:t>=</a:t>
            </a:r>
            <a:r>
              <a:rPr lang="zh-CN" altLang="en-US" dirty="0">
                <a:solidFill>
                  <a:srgbClr val="FF0000"/>
                </a:solidFill>
              </a:rPr>
              <a:t> </a:t>
            </a:r>
            <a:r>
              <a:rPr lang="en-US" altLang="zh-CN" dirty="0">
                <a:solidFill>
                  <a:srgbClr val="FF0000"/>
                </a:solidFill>
              </a:rPr>
              <a:t>fractional,</a:t>
            </a:r>
            <a:r>
              <a:rPr lang="zh-CN" altLang="en-US" dirty="0">
                <a:solidFill>
                  <a:srgbClr val="FF0000"/>
                </a:solidFill>
              </a:rPr>
              <a:t> </a:t>
            </a:r>
            <a:r>
              <a:rPr lang="en-US" altLang="zh-CN" dirty="0">
                <a:solidFill>
                  <a:srgbClr val="FF0000"/>
                </a:solidFill>
              </a:rPr>
              <a:t>emphasize</a:t>
            </a:r>
            <a:r>
              <a:rPr lang="zh-CN" altLang="en-US" dirty="0">
                <a:solidFill>
                  <a:srgbClr val="FF0000"/>
                </a:solidFill>
              </a:rPr>
              <a:t> </a:t>
            </a:r>
            <a:r>
              <a:rPr lang="en-US" altLang="zh-CN" dirty="0">
                <a:solidFill>
                  <a:srgbClr val="FF0000"/>
                </a:solidFill>
              </a:rPr>
              <a:t>sparsity</a:t>
            </a:r>
            <a:r>
              <a:rPr lang="zh-CN" altLang="en-US" dirty="0">
                <a:solidFill>
                  <a:srgbClr val="FF0000"/>
                </a:solidFill>
              </a:rPr>
              <a:t>  </a:t>
            </a:r>
            <a:endParaRPr lang="en-US" dirty="0">
              <a:solidFill>
                <a:srgbClr val="FF0000"/>
              </a:solidFill>
            </a:endParaRPr>
          </a:p>
        </p:txBody>
      </p:sp>
    </p:spTree>
    <p:extLst>
      <p:ext uri="{BB962C8B-B14F-4D97-AF65-F5344CB8AC3E}">
        <p14:creationId xmlns:p14="http://schemas.microsoft.com/office/powerpoint/2010/main" val="270054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L1 vs L2</a:t>
            </a:r>
          </a:p>
        </p:txBody>
      </p:sp>
      <p:sp>
        <p:nvSpPr>
          <p:cNvPr id="3" name="Content Placeholder 2"/>
          <p:cNvSpPr>
            <a:spLocks noGrp="1"/>
          </p:cNvSpPr>
          <p:nvPr>
            <p:ph idx="1"/>
          </p:nvPr>
        </p:nvSpPr>
        <p:spPr>
          <a:xfrm>
            <a:off x="4308764" y="1772805"/>
            <a:ext cx="4682836" cy="2195945"/>
          </a:xfrm>
        </p:spPr>
        <p:txBody>
          <a:bodyPr>
            <a:normAutofit lnSpcReduction="10000"/>
          </a:bodyPr>
          <a:lstStyle/>
          <a:p>
            <a:r>
              <a:rPr lang="en-US" sz="2400" dirty="0"/>
              <a:t>L1 prefers sparse solutions</a:t>
            </a:r>
            <a:r>
              <a:rPr lang="en-US" altLang="zh-CN" sz="2400" dirty="0"/>
              <a:t>,</a:t>
            </a:r>
            <a:r>
              <a:rPr lang="zh-CN" altLang="en-US" sz="2400" dirty="0"/>
              <a:t> </a:t>
            </a:r>
            <a:r>
              <a:rPr lang="en-US" altLang="zh-CN" sz="2400" dirty="0"/>
              <a:t>turn</a:t>
            </a:r>
            <a:r>
              <a:rPr lang="zh-CN" altLang="en-US" sz="2400" dirty="0"/>
              <a:t> </a:t>
            </a:r>
            <a:r>
              <a:rPr lang="en-US" altLang="zh-CN" sz="2400" dirty="0"/>
              <a:t>off</a:t>
            </a:r>
            <a:r>
              <a:rPr lang="zh-CN" altLang="en-US" sz="2400" dirty="0"/>
              <a:t> </a:t>
            </a:r>
            <a:r>
              <a:rPr lang="en-US" altLang="zh-CN" sz="2400" dirty="0"/>
              <a:t>some</a:t>
            </a:r>
            <a:r>
              <a:rPr lang="zh-CN" altLang="en-US" sz="2400" dirty="0"/>
              <a:t> </a:t>
            </a:r>
            <a:r>
              <a:rPr lang="en-US" altLang="zh-CN" sz="2400" dirty="0"/>
              <a:t>activations</a:t>
            </a:r>
            <a:endParaRPr lang="en-US" sz="2400" dirty="0"/>
          </a:p>
          <a:p>
            <a:r>
              <a:rPr lang="en-US" sz="2400" dirty="0"/>
              <a:t>L2 prefers to share smaller weights</a:t>
            </a:r>
            <a:r>
              <a:rPr lang="en-US" altLang="zh-CN" sz="2400" dirty="0"/>
              <a:t>,</a:t>
            </a:r>
            <a:r>
              <a:rPr lang="zh-CN" altLang="en-US" sz="2400" dirty="0"/>
              <a:t> </a:t>
            </a:r>
            <a:r>
              <a:rPr lang="en-US" altLang="zh-CN" sz="2400" dirty="0"/>
              <a:t>to</a:t>
            </a:r>
            <a:r>
              <a:rPr lang="zh-CN" altLang="en-US" sz="2400" dirty="0"/>
              <a:t> </a:t>
            </a:r>
            <a:r>
              <a:rPr lang="en-US" altLang="zh-CN" sz="2400" dirty="0"/>
              <a:t>make</a:t>
            </a:r>
            <a:r>
              <a:rPr lang="zh-CN" altLang="en-US" sz="2400" dirty="0"/>
              <a:t> </a:t>
            </a:r>
            <a:r>
              <a:rPr lang="en-US" altLang="zh-CN" sz="2400" dirty="0"/>
              <a:t>propagation</a:t>
            </a:r>
            <a:r>
              <a:rPr lang="zh-CN" altLang="en-US" sz="2400" dirty="0"/>
              <a:t> </a:t>
            </a:r>
            <a:r>
              <a:rPr lang="en-US" altLang="zh-CN" sz="2400" dirty="0"/>
              <a:t>noiseless</a:t>
            </a:r>
            <a:endParaRPr lang="en-US" sz="2400" dirty="0"/>
          </a:p>
          <a:p>
            <a:r>
              <a:rPr lang="en-US" sz="2400" dirty="0"/>
              <a:t>L2 is More Convex</a:t>
            </a:r>
          </a:p>
        </p:txBody>
      </p:sp>
      <p:pic>
        <p:nvPicPr>
          <p:cNvPr id="4" name="Picture 3"/>
          <p:cNvPicPr>
            <a:picLocks noChangeAspect="1"/>
          </p:cNvPicPr>
          <p:nvPr/>
        </p:nvPicPr>
        <p:blipFill>
          <a:blip r:embed="rId2"/>
          <a:stretch>
            <a:fillRect/>
          </a:stretch>
        </p:blipFill>
        <p:spPr>
          <a:xfrm>
            <a:off x="457200" y="1600200"/>
            <a:ext cx="3746500" cy="4737100"/>
          </a:xfrm>
          <a:prstGeom prst="rect">
            <a:avLst/>
          </a:prstGeom>
        </p:spPr>
      </p:pic>
    </p:spTree>
    <p:extLst>
      <p:ext uri="{BB962C8B-B14F-4D97-AF65-F5344CB8AC3E}">
        <p14:creationId xmlns:p14="http://schemas.microsoft.com/office/powerpoint/2010/main" val="11937008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L1 </a:t>
            </a:r>
            <a:r>
              <a:rPr lang="en-US" dirty="0" err="1"/>
              <a:t>vs</a:t>
            </a:r>
            <a:r>
              <a:rPr lang="en-US" dirty="0"/>
              <a:t> L2</a:t>
            </a:r>
          </a:p>
        </p:txBody>
      </p:sp>
      <p:graphicFrame>
        <p:nvGraphicFramePr>
          <p:cNvPr id="5" name="Table 4">
            <a:extLst>
              <a:ext uri="{FF2B5EF4-FFF2-40B4-BE49-F238E27FC236}">
                <a16:creationId xmlns:a16="http://schemas.microsoft.com/office/drawing/2014/main" id="{E56ECE75-059C-6946-6A68-B90909B9EFEF}"/>
              </a:ext>
            </a:extLst>
          </p:cNvPr>
          <p:cNvGraphicFramePr>
            <a:graphicFrameLocks noGrp="1"/>
          </p:cNvGraphicFramePr>
          <p:nvPr>
            <p:extLst>
              <p:ext uri="{D42A27DB-BD31-4B8C-83A1-F6EECF244321}">
                <p14:modId xmlns:p14="http://schemas.microsoft.com/office/powerpoint/2010/main" val="1615355067"/>
              </p:ext>
            </p:extLst>
          </p:nvPr>
        </p:nvGraphicFramePr>
        <p:xfrm>
          <a:off x="981075" y="1889976"/>
          <a:ext cx="6096000" cy="25704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4189451701"/>
                    </a:ext>
                  </a:extLst>
                </a:gridCol>
                <a:gridCol w="2485200">
                  <a:extLst>
                    <a:ext uri="{9D8B030D-6E8A-4147-A177-3AD203B41FA5}">
                      <a16:colId xmlns:a16="http://schemas.microsoft.com/office/drawing/2014/main" val="3469002527"/>
                    </a:ext>
                  </a:extLst>
                </a:gridCol>
                <a:gridCol w="1578800">
                  <a:extLst>
                    <a:ext uri="{9D8B030D-6E8A-4147-A177-3AD203B41FA5}">
                      <a16:colId xmlns:a16="http://schemas.microsoft.com/office/drawing/2014/main" val="544367199"/>
                    </a:ext>
                  </a:extLst>
                </a:gridCol>
              </a:tblGrid>
              <a:tr h="370840">
                <a:tc>
                  <a:txBody>
                    <a:bodyPr/>
                    <a:lstStyle/>
                    <a:p>
                      <a:endParaRPr lang="en-US"/>
                    </a:p>
                  </a:txBody>
                  <a:tcPr/>
                </a:tc>
                <a:tc>
                  <a:txBody>
                    <a:bodyPr/>
                    <a:lstStyle/>
                    <a:p>
                      <a:r>
                        <a:rPr lang="en-US" altLang="zh-CN" dirty="0"/>
                        <a:t>L1</a:t>
                      </a:r>
                      <a:endParaRPr lang="en-US" dirty="0"/>
                    </a:p>
                  </a:txBody>
                  <a:tcPr/>
                </a:tc>
                <a:tc>
                  <a:txBody>
                    <a:bodyPr/>
                    <a:lstStyle/>
                    <a:p>
                      <a:r>
                        <a:rPr lang="en-US" altLang="zh-CN" dirty="0"/>
                        <a:t>L2</a:t>
                      </a:r>
                      <a:endParaRPr lang="en-US" dirty="0"/>
                    </a:p>
                  </a:txBody>
                  <a:tcPr/>
                </a:tc>
                <a:extLst>
                  <a:ext uri="{0D108BD9-81ED-4DB2-BD59-A6C34878D82A}">
                    <a16:rowId xmlns:a16="http://schemas.microsoft.com/office/drawing/2014/main" val="2045343272"/>
                  </a:ext>
                </a:extLst>
              </a:tr>
              <a:tr h="370840">
                <a:tc>
                  <a:txBody>
                    <a:bodyPr/>
                    <a:lstStyle/>
                    <a:p>
                      <a:r>
                        <a:rPr lang="en-US" altLang="zh-CN" dirty="0"/>
                        <a:t>Computation</a:t>
                      </a:r>
                      <a:r>
                        <a:rPr lang="zh-CN" altLang="en-US" dirty="0"/>
                        <a:t> </a:t>
                      </a:r>
                      <a:r>
                        <a:rPr lang="en-US" altLang="zh-CN" dirty="0"/>
                        <a:t>efficiency</a:t>
                      </a:r>
                      <a:endParaRPr lang="en-US" dirty="0"/>
                    </a:p>
                  </a:txBody>
                  <a:tcPr/>
                </a:tc>
                <a:tc>
                  <a:txBody>
                    <a:bodyPr/>
                    <a:lstStyle/>
                    <a:p>
                      <a:r>
                        <a:rPr lang="en-US" altLang="zh-CN" dirty="0"/>
                        <a:t>Efficient</a:t>
                      </a:r>
                    </a:p>
                    <a:p>
                      <a:r>
                        <a:rPr lang="en-US" altLang="zh-CN" dirty="0"/>
                        <a:t>Reason:</a:t>
                      </a:r>
                      <a:r>
                        <a:rPr lang="zh-CN" altLang="en-US" dirty="0"/>
                        <a:t> </a:t>
                      </a:r>
                      <a:r>
                        <a:rPr lang="en-US" altLang="zh-CN" dirty="0"/>
                        <a:t>analytical</a:t>
                      </a:r>
                      <a:r>
                        <a:rPr lang="zh-CN" altLang="en-US" dirty="0"/>
                        <a:t> </a:t>
                      </a:r>
                      <a:r>
                        <a:rPr lang="en-US" altLang="zh-CN" dirty="0"/>
                        <a:t>solution</a:t>
                      </a:r>
                      <a:endParaRPr lang="en-US" dirty="0"/>
                    </a:p>
                  </a:txBody>
                  <a:tcPr/>
                </a:tc>
                <a:tc>
                  <a:txBody>
                    <a:bodyPr/>
                    <a:lstStyle/>
                    <a:p>
                      <a:r>
                        <a:rPr lang="en-US" altLang="zh-CN" dirty="0"/>
                        <a:t>inefficient</a:t>
                      </a:r>
                      <a:endParaRPr lang="en-US" dirty="0"/>
                    </a:p>
                  </a:txBody>
                  <a:tcPr/>
                </a:tc>
                <a:extLst>
                  <a:ext uri="{0D108BD9-81ED-4DB2-BD59-A6C34878D82A}">
                    <a16:rowId xmlns:a16="http://schemas.microsoft.com/office/drawing/2014/main" val="4038476437"/>
                  </a:ext>
                </a:extLst>
              </a:tr>
              <a:tr h="370840">
                <a:tc>
                  <a:txBody>
                    <a:bodyPr/>
                    <a:lstStyle/>
                    <a:p>
                      <a:r>
                        <a:rPr lang="en-US" altLang="zh-CN" dirty="0"/>
                        <a:t>output</a:t>
                      </a:r>
                      <a:endParaRPr lang="en-US" dirty="0"/>
                    </a:p>
                  </a:txBody>
                  <a:tcPr/>
                </a:tc>
                <a:tc>
                  <a:txBody>
                    <a:bodyPr/>
                    <a:lstStyle/>
                    <a:p>
                      <a:r>
                        <a:rPr lang="en-US" altLang="zh-CN" dirty="0"/>
                        <a:t>Non-sparse</a:t>
                      </a:r>
                      <a:endParaRPr lang="en-US" dirty="0"/>
                    </a:p>
                  </a:txBody>
                  <a:tcPr/>
                </a:tc>
                <a:tc>
                  <a:txBody>
                    <a:bodyPr/>
                    <a:lstStyle/>
                    <a:p>
                      <a:r>
                        <a:rPr lang="en-US" altLang="zh-CN" dirty="0"/>
                        <a:t>sparse</a:t>
                      </a:r>
                      <a:endParaRPr lang="en-US" dirty="0"/>
                    </a:p>
                  </a:txBody>
                  <a:tcPr/>
                </a:tc>
                <a:extLst>
                  <a:ext uri="{0D108BD9-81ED-4DB2-BD59-A6C34878D82A}">
                    <a16:rowId xmlns:a16="http://schemas.microsoft.com/office/drawing/2014/main" val="3804557543"/>
                  </a:ext>
                </a:extLst>
              </a:tr>
              <a:tr h="370840">
                <a:tc>
                  <a:txBody>
                    <a:bodyPr/>
                    <a:lstStyle/>
                    <a:p>
                      <a:r>
                        <a:rPr lang="en-US" altLang="zh-CN" dirty="0"/>
                        <a:t>Feature</a:t>
                      </a:r>
                      <a:r>
                        <a:rPr lang="zh-CN" altLang="en-US" dirty="0"/>
                        <a:t> </a:t>
                      </a:r>
                      <a:r>
                        <a:rPr lang="en-US" altLang="zh-CN" dirty="0"/>
                        <a:t>selection</a:t>
                      </a:r>
                      <a:endParaRPr lang="en-US" dirty="0"/>
                    </a:p>
                  </a:txBody>
                  <a:tcPr/>
                </a:tc>
                <a:tc>
                  <a:txBody>
                    <a:bodyPr/>
                    <a:lstStyle/>
                    <a:p>
                      <a:r>
                        <a:rPr lang="en-US" altLang="zh-CN" dirty="0"/>
                        <a:t>No</a:t>
                      </a:r>
                    </a:p>
                    <a:p>
                      <a:r>
                        <a:rPr lang="en-US" altLang="zh-CN" dirty="0"/>
                        <a:t>But</a:t>
                      </a:r>
                      <a:r>
                        <a:rPr lang="zh-CN" altLang="en-US" dirty="0"/>
                        <a:t> </a:t>
                      </a:r>
                      <a:r>
                        <a:rPr lang="en-US" altLang="zh-CN" dirty="0"/>
                        <a:t>small</a:t>
                      </a:r>
                      <a:r>
                        <a:rPr lang="zh-CN" altLang="en-US" dirty="0"/>
                        <a:t> </a:t>
                      </a:r>
                      <a:r>
                        <a:rPr lang="en-US" altLang="zh-CN" dirty="0"/>
                        <a:t>weights</a:t>
                      </a:r>
                      <a:r>
                        <a:rPr lang="zh-CN" altLang="en-US" dirty="0"/>
                        <a:t> </a:t>
                      </a:r>
                      <a:r>
                        <a:rPr lang="en-US" altLang="zh-CN" dirty="0"/>
                        <a:t>are</a:t>
                      </a:r>
                      <a:r>
                        <a:rPr lang="zh-CN" altLang="en-US" dirty="0"/>
                        <a:t> </a:t>
                      </a:r>
                      <a:r>
                        <a:rPr lang="en-US" altLang="zh-CN" dirty="0"/>
                        <a:t>resilient</a:t>
                      </a:r>
                      <a:r>
                        <a:rPr lang="zh-CN" altLang="en-US" dirty="0"/>
                        <a:t> </a:t>
                      </a:r>
                      <a:r>
                        <a:rPr lang="en-US" altLang="zh-CN" dirty="0"/>
                        <a:t>to</a:t>
                      </a:r>
                      <a:r>
                        <a:rPr lang="zh-CN" altLang="en-US" dirty="0"/>
                        <a:t> </a:t>
                      </a:r>
                      <a:r>
                        <a:rPr lang="en-US" altLang="zh-CN" dirty="0"/>
                        <a:t>noise</a:t>
                      </a:r>
                      <a:endParaRPr lang="en-US" dirty="0"/>
                    </a:p>
                  </a:txBody>
                  <a:tcPr/>
                </a:tc>
                <a:tc>
                  <a:txBody>
                    <a:bodyPr/>
                    <a:lstStyle/>
                    <a:p>
                      <a:r>
                        <a:rPr lang="en-US" altLang="zh-CN" dirty="0"/>
                        <a:t>Built-in</a:t>
                      </a:r>
                      <a:endParaRPr lang="en-US" dirty="0"/>
                    </a:p>
                  </a:txBody>
                  <a:tcPr/>
                </a:tc>
                <a:extLst>
                  <a:ext uri="{0D108BD9-81ED-4DB2-BD59-A6C34878D82A}">
                    <a16:rowId xmlns:a16="http://schemas.microsoft.com/office/drawing/2014/main" val="3056083901"/>
                  </a:ext>
                </a:extLst>
              </a:tr>
            </a:tbl>
          </a:graphicData>
        </a:graphic>
      </p:graphicFrame>
    </p:spTree>
    <p:extLst>
      <p:ext uri="{BB962C8B-B14F-4D97-AF65-F5344CB8AC3E}">
        <p14:creationId xmlns:p14="http://schemas.microsoft.com/office/powerpoint/2010/main" val="1212927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Autoencoding</a:t>
            </a:r>
            <a:r>
              <a:rPr lang="en-US" dirty="0"/>
              <a:t> MNIST</a:t>
            </a:r>
          </a:p>
        </p:txBody>
      </p:sp>
      <p:pic>
        <p:nvPicPr>
          <p:cNvPr id="4" name="Picture 3"/>
          <p:cNvPicPr>
            <a:picLocks noChangeAspect="1"/>
          </p:cNvPicPr>
          <p:nvPr/>
        </p:nvPicPr>
        <p:blipFill>
          <a:blip r:embed="rId2"/>
          <a:stretch>
            <a:fillRect/>
          </a:stretch>
        </p:blipFill>
        <p:spPr>
          <a:xfrm>
            <a:off x="0" y="2047050"/>
            <a:ext cx="9144000" cy="2763899"/>
          </a:xfrm>
          <a:prstGeom prst="rect">
            <a:avLst/>
          </a:prstGeom>
        </p:spPr>
      </p:pic>
    </p:spTree>
    <p:extLst>
      <p:ext uri="{BB962C8B-B14F-4D97-AF65-F5344CB8AC3E}">
        <p14:creationId xmlns:p14="http://schemas.microsoft.com/office/powerpoint/2010/main" val="520735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r>
                  <a:rPr lang="en-US" dirty="0"/>
                  <a:t>Single hidden layer with 32 nodes, fully connected layers</a:t>
                </a:r>
              </a:p>
              <a:p>
                <a:r>
                  <a:rPr lang="en-US" dirty="0"/>
                  <a:t>Cross-entropy loss per pixel, </a:t>
                </a:r>
                <a:r>
                  <a:rPr lang="en-US" dirty="0" err="1"/>
                  <a:t>ReLU</a:t>
                </a:r>
                <a:r>
                  <a:rPr lang="en-US" dirty="0"/>
                  <a:t> activations</a:t>
                </a:r>
              </a:p>
              <a:p>
                <a:r>
                  <a:rPr lang="en-US" dirty="0"/>
                  <a:t>Train for 50 epochs</a:t>
                </a:r>
              </a:p>
              <a:p>
                <a:pPr lvl="1"/>
                <a:r>
                  <a:rPr lang="en-US" dirty="0"/>
                  <a:t>Reaches a stable train/test loss of 0.11</a:t>
                </a:r>
              </a:p>
              <a:p>
                <a:pPr lvl="1"/>
                <a:r>
                  <a:rPr lang="en-US" dirty="0"/>
                  <a:t>Top </a:t>
                </a:r>
                <a14:m>
                  <m:oMath xmlns:m="http://schemas.openxmlformats.org/officeDocument/2006/math">
                    <m:r>
                      <a:rPr lang="en-US" b="0" i="1" smtClean="0">
                        <a:latin typeface="Cambria Math" panose="02040503050406030204" pitchFamily="18" charset="0"/>
                      </a:rPr>
                      <m:t>=</m:t>
                    </m:r>
                  </m:oMath>
                </a14:m>
                <a:r>
                  <a:rPr lang="en-US" dirty="0"/>
                  <a:t> original, bottom </a:t>
                </a:r>
                <a14:m>
                  <m:oMath xmlns:m="http://schemas.openxmlformats.org/officeDocument/2006/math">
                    <m:r>
                      <a:rPr lang="en-US" b="0" i="1" smtClean="0">
                        <a:latin typeface="Cambria Math" panose="02040503050406030204" pitchFamily="18" charset="0"/>
                      </a:rPr>
                      <m:t>=</m:t>
                    </m:r>
                  </m:oMath>
                </a14:m>
                <a:r>
                  <a:rPr lang="en-US" dirty="0"/>
                  <a:t> reconstructed digits</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2"/>
                <a:stretch>
                  <a:fillRect l="-1244" t="-2029"/>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err="1"/>
              <a:t>Autoencoding</a:t>
            </a:r>
            <a:r>
              <a:rPr lang="en-US" dirty="0"/>
              <a:t> MNIST</a:t>
            </a:r>
          </a:p>
        </p:txBody>
      </p:sp>
      <p:pic>
        <p:nvPicPr>
          <p:cNvPr id="4" name="Picture 3"/>
          <p:cNvPicPr>
            <a:picLocks noChangeAspect="1"/>
          </p:cNvPicPr>
          <p:nvPr/>
        </p:nvPicPr>
        <p:blipFill rotWithShape="1">
          <a:blip r:embed="rId3"/>
          <a:srcRect l="9710" t="42643" r="18496" b="35386"/>
          <a:stretch/>
        </p:blipFill>
        <p:spPr>
          <a:xfrm>
            <a:off x="27710" y="4201435"/>
            <a:ext cx="9029700" cy="1975528"/>
          </a:xfrm>
          <a:prstGeom prst="rect">
            <a:avLst/>
          </a:prstGeom>
        </p:spPr>
      </p:pic>
    </p:spTree>
    <p:extLst>
      <p:ext uri="{BB962C8B-B14F-4D97-AF65-F5344CB8AC3E}">
        <p14:creationId xmlns:p14="http://schemas.microsoft.com/office/powerpoint/2010/main" val="1389261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064870"/>
                <a:ext cx="8821356" cy="5682293"/>
              </a:xfrm>
            </p:spPr>
            <p:txBody>
              <a:bodyPr/>
              <a:lstStyle/>
              <a:p>
                <a:r>
                  <a:rPr lang="en-US" dirty="0"/>
                  <a:t>Single hidden layer with 32 nodes, fully connected layers</a:t>
                </a:r>
              </a:p>
              <a:p>
                <a:r>
                  <a:rPr lang="en-US" dirty="0"/>
                  <a:t>Cross-entropy loss per pixel, </a:t>
                </a:r>
                <a:r>
                  <a:rPr lang="en-US" dirty="0" err="1"/>
                  <a:t>ReLU</a:t>
                </a:r>
                <a:r>
                  <a:rPr lang="en-US" dirty="0"/>
                  <a:t> activations</a:t>
                </a:r>
              </a:p>
              <a:p>
                <a:r>
                  <a:rPr lang="en-US" dirty="0"/>
                  <a:t>Add L1 </a:t>
                </a:r>
                <a:r>
                  <a:rPr lang="en-US" dirty="0" err="1"/>
                  <a:t>sparsity</a:t>
                </a:r>
                <a:r>
                  <a:rPr lang="en-US" dirty="0"/>
                  <a:t> penalty to hidden layer</a:t>
                </a:r>
              </a:p>
              <a:p>
                <a:r>
                  <a:rPr lang="en-US" dirty="0"/>
                  <a:t>Train for 100 epochs</a:t>
                </a:r>
              </a:p>
              <a:p>
                <a:pPr lvl="1"/>
                <a:r>
                  <a:rPr lang="en-US" dirty="0"/>
                  <a:t>Train loss 0.11, test loss 0.10</a:t>
                </a:r>
              </a:p>
              <a:p>
                <a:pPr lvl="1"/>
                <a:r>
                  <a:rPr lang="en-US" dirty="0"/>
                  <a:t>Top </a:t>
                </a:r>
                <a14:m>
                  <m:oMath xmlns:m="http://schemas.openxmlformats.org/officeDocument/2006/math">
                    <m:r>
                      <a:rPr lang="en-US" b="0" i="1" smtClean="0">
                        <a:latin typeface="Cambria Math" panose="02040503050406030204" pitchFamily="18" charset="0"/>
                      </a:rPr>
                      <m:t>=</m:t>
                    </m:r>
                  </m:oMath>
                </a14:m>
                <a:r>
                  <a:rPr lang="en-US" dirty="0"/>
                  <a:t> original, bottom </a:t>
                </a:r>
                <a14:m>
                  <m:oMath xmlns:m="http://schemas.openxmlformats.org/officeDocument/2006/math">
                    <m:r>
                      <a:rPr lang="en-US" b="0" i="1" smtClean="0">
                        <a:latin typeface="Cambria Math" panose="02040503050406030204" pitchFamily="18" charset="0"/>
                      </a:rPr>
                      <m:t>=</m:t>
                    </m:r>
                  </m:oMath>
                </a14:m>
                <a:r>
                  <a:rPr lang="en-US" dirty="0"/>
                  <a:t> reconstructed digits</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en-US" dirty="0"/>
                  <a:t>Look the same, but sparser code</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064870"/>
                <a:ext cx="8821356" cy="5682293"/>
              </a:xfrm>
              <a:blipFill rotWithShape="0">
                <a:blip r:embed="rId2"/>
                <a:stretch>
                  <a:fillRect l="-1244" t="-1824"/>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err="1"/>
              <a:t>Autoencoding</a:t>
            </a:r>
            <a:r>
              <a:rPr lang="en-US" dirty="0"/>
              <a:t> MNIST</a:t>
            </a:r>
          </a:p>
        </p:txBody>
      </p:sp>
      <p:pic>
        <p:nvPicPr>
          <p:cNvPr id="5" name="Picture 4"/>
          <p:cNvPicPr>
            <a:picLocks noChangeAspect="1"/>
          </p:cNvPicPr>
          <p:nvPr/>
        </p:nvPicPr>
        <p:blipFill rotWithShape="1">
          <a:blip r:embed="rId3"/>
          <a:srcRect l="10353" t="43417" r="18925" b="30889"/>
          <a:stretch/>
        </p:blipFill>
        <p:spPr>
          <a:xfrm>
            <a:off x="1" y="3845450"/>
            <a:ext cx="9144000" cy="2374900"/>
          </a:xfrm>
          <a:prstGeom prst="rect">
            <a:avLst/>
          </a:prstGeom>
        </p:spPr>
      </p:pic>
    </p:spTree>
    <p:extLst>
      <p:ext uri="{BB962C8B-B14F-4D97-AF65-F5344CB8AC3E}">
        <p14:creationId xmlns:p14="http://schemas.microsoft.com/office/powerpoint/2010/main" val="2198257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8E91402-DA88-964C-A910-1955C121C641}"/>
              </a:ext>
            </a:extLst>
          </p:cNvPr>
          <p:cNvSpPr>
            <a:spLocks noGrp="1"/>
          </p:cNvSpPr>
          <p:nvPr>
            <p:ph idx="1"/>
          </p:nvPr>
        </p:nvSpPr>
        <p:spPr/>
        <p:txBody>
          <a:bodyPr/>
          <a:lstStyle/>
          <a:p>
            <a:r>
              <a:rPr lang="en-US" dirty="0"/>
              <a:t>1. Design an autoencoder that separates clusters widely </a:t>
            </a:r>
          </a:p>
          <a:p>
            <a:r>
              <a:rPr lang="en-US" dirty="0"/>
              <a:t>What kind of regularizations would do this? </a:t>
            </a:r>
          </a:p>
          <a:p>
            <a:pPr lvl="1"/>
            <a:r>
              <a:rPr lang="en-US" altLang="zh-CN" dirty="0"/>
              <a:t>keep</a:t>
            </a:r>
            <a:r>
              <a:rPr lang="zh-CN" altLang="en-US" dirty="0"/>
              <a:t> </a:t>
            </a:r>
            <a:r>
              <a:rPr lang="en-US" altLang="zh-CN" dirty="0"/>
              <a:t>dim</a:t>
            </a:r>
            <a:r>
              <a:rPr lang="zh-CN" altLang="en-US" dirty="0"/>
              <a:t> </a:t>
            </a:r>
            <a:r>
              <a:rPr lang="en-US" altLang="zh-CN" dirty="0"/>
              <a:t>of</a:t>
            </a:r>
            <a:r>
              <a:rPr lang="zh-CN" altLang="en-US" dirty="0"/>
              <a:t> </a:t>
            </a:r>
            <a:r>
              <a:rPr lang="en-US" altLang="zh-CN" dirty="0"/>
              <a:t>code</a:t>
            </a:r>
            <a:r>
              <a:rPr lang="zh-CN" altLang="en-US" dirty="0"/>
              <a:t> </a:t>
            </a:r>
            <a:r>
              <a:rPr lang="en-US" altLang="zh-CN" dirty="0"/>
              <a:t>z</a:t>
            </a:r>
            <a:r>
              <a:rPr lang="zh-CN" altLang="en-US" dirty="0"/>
              <a:t> </a:t>
            </a:r>
            <a:r>
              <a:rPr lang="en-US" altLang="zh-CN" dirty="0"/>
              <a:t>layer</a:t>
            </a:r>
            <a:r>
              <a:rPr lang="zh-CN" altLang="en-US" dirty="0"/>
              <a:t> </a:t>
            </a:r>
            <a:r>
              <a:rPr lang="en-US" altLang="zh-CN" dirty="0"/>
              <a:t>sparse</a:t>
            </a:r>
          </a:p>
          <a:p>
            <a:pPr lvl="1"/>
            <a:r>
              <a:rPr lang="en-US" altLang="zh-CN" dirty="0"/>
              <a:t>L-fractional</a:t>
            </a:r>
            <a:r>
              <a:rPr lang="zh-CN" altLang="en-US" dirty="0"/>
              <a:t> </a:t>
            </a:r>
            <a:r>
              <a:rPr lang="en-US" altLang="zh-CN" dirty="0"/>
              <a:t>regularization</a:t>
            </a:r>
          </a:p>
          <a:p>
            <a:pPr lvl="1"/>
            <a:r>
              <a:rPr lang="en-US" altLang="zh-CN" dirty="0"/>
              <a:t>penalize</a:t>
            </a:r>
            <a:r>
              <a:rPr lang="zh-CN" altLang="en-US" dirty="0"/>
              <a:t> </a:t>
            </a:r>
            <a:r>
              <a:rPr lang="en-US" altLang="zh-CN" dirty="0"/>
              <a:t>entropy</a:t>
            </a:r>
            <a:r>
              <a:rPr lang="zh-CN" altLang="en-US" dirty="0"/>
              <a:t> </a:t>
            </a:r>
            <a:r>
              <a:rPr lang="en-US" altLang="zh-CN" dirty="0"/>
              <a:t>of</a:t>
            </a:r>
            <a:r>
              <a:rPr lang="zh-CN" altLang="en-US" dirty="0"/>
              <a:t> </a:t>
            </a:r>
            <a:r>
              <a:rPr lang="en-US" altLang="zh-CN" dirty="0"/>
              <a:t>activation</a:t>
            </a:r>
            <a:endParaRPr lang="en-US" dirty="0"/>
          </a:p>
        </p:txBody>
      </p:sp>
      <p:sp>
        <p:nvSpPr>
          <p:cNvPr id="3" name="Title 2">
            <a:extLst>
              <a:ext uri="{FF2B5EF4-FFF2-40B4-BE49-F238E27FC236}">
                <a16:creationId xmlns:a16="http://schemas.microsoft.com/office/drawing/2014/main" id="{A1BD38E3-4088-904E-B0DB-5C6E806815DC}"/>
              </a:ext>
            </a:extLst>
          </p:cNvPr>
          <p:cNvSpPr>
            <a:spLocks noGrp="1"/>
          </p:cNvSpPr>
          <p:nvPr>
            <p:ph type="title"/>
          </p:nvPr>
        </p:nvSpPr>
        <p:spPr/>
        <p:txBody>
          <a:bodyPr/>
          <a:lstStyle/>
          <a:p>
            <a:r>
              <a:rPr lang="en-US" dirty="0"/>
              <a:t>Exercise </a:t>
            </a:r>
          </a:p>
        </p:txBody>
      </p:sp>
    </p:spTree>
    <p:extLst>
      <p:ext uri="{BB962C8B-B14F-4D97-AF65-F5344CB8AC3E}">
        <p14:creationId xmlns:p14="http://schemas.microsoft.com/office/powerpoint/2010/main" val="39039162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r>
                  <a:rPr lang="en-US" dirty="0"/>
                  <a:t>Traditional AE minimizes </a:t>
                </a:r>
                <a14:m>
                  <m:oMath xmlns:m="http://schemas.openxmlformats.org/officeDocument/2006/math">
                    <m:r>
                      <a:rPr lang="en-US" b="0" i="1" smtClean="0">
                        <a:latin typeface="Cambria Math" panose="02040503050406030204" pitchFamily="18" charset="0"/>
                      </a:rPr>
                      <m:t>𝐿</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e>
                        </m:d>
                      </m:e>
                    </m:d>
                  </m:oMath>
                </a14:m>
                <a:endParaRPr lang="en-US" dirty="0"/>
              </a:p>
              <a:p>
                <a:r>
                  <a:rPr lang="en-US" b="1" i="1" dirty="0" err="1"/>
                  <a:t>Denoising</a:t>
                </a:r>
                <a:r>
                  <a:rPr lang="en-US" b="1" i="1" dirty="0"/>
                  <a:t> </a:t>
                </a:r>
                <a:r>
                  <a:rPr lang="en-US" b="1" i="1" dirty="0" err="1"/>
                  <a:t>autoencoder</a:t>
                </a:r>
                <a:r>
                  <a:rPr lang="en-US" b="1" i="1" dirty="0"/>
                  <a:t> </a:t>
                </a:r>
                <a:r>
                  <a:rPr lang="en-US" dirty="0"/>
                  <a:t>minimizes </a:t>
                </a:r>
                <a14:m>
                  <m:oMath xmlns:m="http://schemas.openxmlformats.org/officeDocument/2006/math">
                    <m:r>
                      <a:rPr lang="en-US" b="0" i="1" smtClean="0">
                        <a:latin typeface="Cambria Math" panose="02040503050406030204" pitchFamily="18" charset="0"/>
                      </a:rPr>
                      <m:t>𝐿</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𝑓</m:t>
                            </m:r>
                            <m:d>
                              <m:dPr>
                                <m:ctrlPr>
                                  <a:rPr lang="en-US" b="0" i="1" smtClean="0">
                                    <a:latin typeface="Cambria Math" panose="02040503050406030204" pitchFamily="18" charset="0"/>
                                  </a:rPr>
                                </m:ctrlPr>
                              </m:dPr>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𝑥</m:t>
                                    </m:r>
                                  </m:e>
                                </m:acc>
                              </m:e>
                            </m:d>
                          </m:e>
                        </m:d>
                      </m:e>
                    </m:d>
                  </m:oMath>
                </a14:m>
                <a:endParaRPr lang="en-US" b="1" i="1" dirty="0"/>
              </a:p>
              <a:p>
                <a:pPr lvl="1"/>
                <a14:m>
                  <m:oMath xmlns:m="http://schemas.openxmlformats.org/officeDocument/2006/math">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𝑥</m:t>
                        </m:r>
                      </m:e>
                    </m:acc>
                  </m:oMath>
                </a14:m>
                <a:r>
                  <a:rPr lang="en-US" i="1" dirty="0"/>
                  <a:t> </a:t>
                </a:r>
                <a:r>
                  <a:rPr lang="en-US" dirty="0"/>
                  <a:t>is a corrupted version of </a:t>
                </a:r>
                <a14:m>
                  <m:oMath xmlns:m="http://schemas.openxmlformats.org/officeDocument/2006/math">
                    <m:r>
                      <a:rPr lang="en-US" b="0" i="1" smtClean="0">
                        <a:latin typeface="Cambria Math" panose="02040503050406030204" pitchFamily="18" charset="0"/>
                      </a:rPr>
                      <m:t>𝑥</m:t>
                    </m:r>
                  </m:oMath>
                </a14:m>
                <a:r>
                  <a:rPr lang="en-US" i="1" dirty="0"/>
                  <a:t> </a:t>
                </a:r>
                <a:endParaRPr lang="en-US" dirty="0"/>
              </a:p>
              <a:p>
                <a:pPr lvl="1"/>
                <a:r>
                  <a:rPr lang="en-US" dirty="0" err="1"/>
                  <a:t>Denoising</a:t>
                </a:r>
                <a:r>
                  <a:rPr lang="en-US" dirty="0"/>
                  <a:t> AEs learn to undo this </a:t>
                </a:r>
                <a:br>
                  <a:rPr lang="en-US" dirty="0"/>
                </a:br>
                <a:r>
                  <a:rPr lang="en-US" dirty="0"/>
                  <a:t>corruption</a:t>
                </a:r>
              </a:p>
              <a:p>
                <a:r>
                  <a:rPr lang="en-US" dirty="0"/>
                  <a:t>Corruption process </a:t>
                </a:r>
                <a14:m>
                  <m:oMath xmlns:m="http://schemas.openxmlformats.org/officeDocument/2006/math">
                    <m:r>
                      <a:rPr lang="en-US" b="0" i="1" smtClean="0">
                        <a:latin typeface="Cambria Math" panose="02040503050406030204" pitchFamily="18" charset="0"/>
                      </a:rPr>
                      <m:t>𝐶</m:t>
                    </m:r>
                    <m:d>
                      <m:dPr>
                        <m:ctrlPr>
                          <a:rPr lang="en-US" b="0" i="1" smtClean="0">
                            <a:latin typeface="Cambria Math" panose="02040503050406030204" pitchFamily="18" charset="0"/>
                          </a:rPr>
                        </m:ctrlPr>
                      </m:dPr>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𝑥</m:t>
                            </m:r>
                          </m:e>
                        </m:acc>
                      </m:e>
                      <m:e>
                        <m:r>
                          <a:rPr lang="en-US" b="0" i="1" smtClean="0">
                            <a:latin typeface="Cambria Math" panose="02040503050406030204" pitchFamily="18" charset="0"/>
                          </a:rPr>
                          <m:t>𝑥</m:t>
                        </m:r>
                      </m:e>
                    </m:d>
                  </m:oMath>
                </a14:m>
                <a:r>
                  <a:rPr lang="en-US" dirty="0"/>
                  <a:t> modeled </a:t>
                </a:r>
                <a:br>
                  <a:rPr lang="en-US" dirty="0"/>
                </a:br>
                <a:r>
                  <a:rPr lang="en-US" dirty="0"/>
                  <a:t>by conditional distribution</a:t>
                </a:r>
              </a:p>
              <a:p>
                <a:r>
                  <a:rPr lang="en-US" dirty="0"/>
                  <a:t>The AE learns a reconstruction </a:t>
                </a:r>
                <a:br>
                  <a:rPr lang="en-US" dirty="0"/>
                </a:br>
                <a:r>
                  <a:rPr lang="en-US" dirty="0"/>
                  <a:t>distribution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𝑟𝑒𝑐𝑜𝑛𝑠𝑡𝑟𝑢𝑐𝑡</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𝑥</m:t>
                        </m:r>
                      </m:e>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𝑥</m:t>
                            </m:r>
                          </m:e>
                        </m:acc>
                      </m:e>
                    </m:d>
                  </m:oMath>
                </a14:m>
                <a:r>
                  <a:rPr lang="en-US" dirty="0"/>
                  <a:t> from </a:t>
                </a:r>
                <a:br>
                  <a:rPr lang="en-US" dirty="0"/>
                </a:br>
                <a:r>
                  <a:rPr lang="en-US" dirty="0"/>
                  <a:t>training pairs </a:t>
                </a:r>
                <a14:m>
                  <m:oMath xmlns:m="http://schemas.openxmlformats.org/officeDocument/2006/math">
                    <m:d>
                      <m:dPr>
                        <m:ctrlPr>
                          <a:rPr lang="en-US" b="0" i="1" smtClean="0">
                            <a:latin typeface="Cambria Math" panose="02040503050406030204" pitchFamily="18" charset="0"/>
                          </a:rPr>
                        </m:ctrlPr>
                      </m:dPr>
                      <m:e>
                        <m:r>
                          <a:rPr lang="en-US" b="0" i="1" smtClean="0">
                            <a:latin typeface="Cambria Math" panose="02040503050406030204" pitchFamily="18" charset="0"/>
                          </a:rPr>
                          <m:t>𝑥</m:t>
                        </m:r>
                        <m:r>
                          <a:rPr lang="en-US" b="0" i="1" smtClean="0">
                            <a:latin typeface="Cambria Math" panose="02040503050406030204" pitchFamily="18" charset="0"/>
                          </a:rPr>
                          <m:t>,</m:t>
                        </m:r>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𝑥</m:t>
                            </m:r>
                          </m:e>
                        </m:acc>
                      </m:e>
                    </m:d>
                  </m:oMath>
                </a14:m>
                <a:endParaRPr lang="en-US" dirty="0"/>
              </a:p>
              <a:p>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2"/>
                <a:stretch>
                  <a:fillRect l="-1244"/>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err="1"/>
              <a:t>Denoising</a:t>
            </a:r>
            <a:r>
              <a:rPr lang="en-US" dirty="0"/>
              <a:t> </a:t>
            </a:r>
            <a:r>
              <a:rPr lang="en-US" dirty="0" err="1"/>
              <a:t>Autoencoders</a:t>
            </a:r>
            <a:endParaRPr lang="en-US" dirty="0"/>
          </a:p>
        </p:txBody>
      </p:sp>
      <p:pic>
        <p:nvPicPr>
          <p:cNvPr id="5" name="Picture 4"/>
          <p:cNvPicPr>
            <a:picLocks noChangeAspect="1"/>
          </p:cNvPicPr>
          <p:nvPr/>
        </p:nvPicPr>
        <p:blipFill rotWithShape="1">
          <a:blip r:embed="rId3"/>
          <a:srcRect l="41141" t="36834" r="36713" b="22507"/>
          <a:stretch/>
        </p:blipFill>
        <p:spPr>
          <a:xfrm>
            <a:off x="6096000" y="2442343"/>
            <a:ext cx="3048000" cy="4000500"/>
          </a:xfrm>
          <a:prstGeom prst="rect">
            <a:avLst/>
          </a:prstGeom>
        </p:spPr>
      </p:pic>
      <mc:AlternateContent xmlns:mc="http://schemas.openxmlformats.org/markup-compatibility/2006" xmlns:a14="http://schemas.microsoft.com/office/drawing/2010/main">
        <mc:Choice Requires="a14">
          <p:sp>
            <p:nvSpPr>
              <p:cNvPr id="6" name="TextBox 5"/>
              <p:cNvSpPr txBox="1"/>
              <p:nvPr/>
            </p:nvSpPr>
            <p:spPr>
              <a:xfrm>
                <a:off x="7721601" y="2859315"/>
                <a:ext cx="275771" cy="400110"/>
              </a:xfrm>
              <a:prstGeom prst="rect">
                <a:avLst/>
              </a:prstGeom>
              <a:solidFill>
                <a:schemeClr val="bg1"/>
              </a:solid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𝑧</m:t>
                      </m:r>
                    </m:oMath>
                  </m:oMathPara>
                </a14:m>
                <a:endParaRPr lang="en-US" sz="2000" dirty="0"/>
              </a:p>
            </p:txBody>
          </p:sp>
        </mc:Choice>
        <mc:Fallback xmlns="">
          <p:sp>
            <p:nvSpPr>
              <p:cNvPr id="6" name="TextBox 5"/>
              <p:cNvSpPr txBox="1">
                <a:spLocks noRot="1" noChangeAspect="1" noMove="1" noResize="1" noEditPoints="1" noAdjustHandles="1" noChangeArrowheads="1" noChangeShapeType="1" noTextEdit="1"/>
              </p:cNvSpPr>
              <p:nvPr/>
            </p:nvSpPr>
            <p:spPr>
              <a:xfrm>
                <a:off x="7721601" y="2859315"/>
                <a:ext cx="275771" cy="400110"/>
              </a:xfrm>
              <a:prstGeom prst="rect">
                <a:avLst/>
              </a:prstGeom>
              <a:blipFill rotWithShape="0">
                <a:blip r:embed="rId4"/>
                <a:stretch>
                  <a:fillRect/>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0834C093-218A-0246-A879-16CDEBBD4EF8}"/>
              </a:ext>
            </a:extLst>
          </p:cNvPr>
          <p:cNvSpPr txBox="1"/>
          <p:nvPr/>
        </p:nvSpPr>
        <p:spPr>
          <a:xfrm>
            <a:off x="752356" y="726444"/>
            <a:ext cx="5750100" cy="369332"/>
          </a:xfrm>
          <a:prstGeom prst="rect">
            <a:avLst/>
          </a:prstGeom>
          <a:noFill/>
        </p:spPr>
        <p:txBody>
          <a:bodyPr wrap="none" rtlCol="0">
            <a:spAutoFit/>
          </a:bodyPr>
          <a:lstStyle/>
          <a:p>
            <a:r>
              <a:rPr lang="en-US" altLang="zh-CN" dirty="0">
                <a:solidFill>
                  <a:srgbClr val="FF0000"/>
                </a:solidFill>
              </a:rPr>
              <a:t>if</a:t>
            </a:r>
            <a:r>
              <a:rPr lang="zh-CN" altLang="en-US" dirty="0">
                <a:solidFill>
                  <a:srgbClr val="FF0000"/>
                </a:solidFill>
              </a:rPr>
              <a:t> </a:t>
            </a:r>
            <a:r>
              <a:rPr lang="en-US" altLang="zh-CN" dirty="0">
                <a:solidFill>
                  <a:srgbClr val="FF0000"/>
                </a:solidFill>
              </a:rPr>
              <a:t>an</a:t>
            </a:r>
            <a:r>
              <a:rPr lang="zh-CN" altLang="en-US" dirty="0">
                <a:solidFill>
                  <a:srgbClr val="FF0000"/>
                </a:solidFill>
              </a:rPr>
              <a:t> </a:t>
            </a:r>
            <a:r>
              <a:rPr lang="en-US" altLang="zh-CN" dirty="0">
                <a:solidFill>
                  <a:srgbClr val="FF0000"/>
                </a:solidFill>
              </a:rPr>
              <a:t>algo</a:t>
            </a:r>
            <a:r>
              <a:rPr lang="zh-CN" altLang="en-US" dirty="0">
                <a:solidFill>
                  <a:srgbClr val="FF0000"/>
                </a:solidFill>
              </a:rPr>
              <a:t> </a:t>
            </a:r>
            <a:r>
              <a:rPr lang="en-US" altLang="zh-CN" dirty="0">
                <a:solidFill>
                  <a:srgbClr val="FF0000"/>
                </a:solidFill>
              </a:rPr>
              <a:t>can</a:t>
            </a:r>
            <a:r>
              <a:rPr lang="zh-CN" altLang="en-US" dirty="0">
                <a:solidFill>
                  <a:srgbClr val="FF0000"/>
                </a:solidFill>
              </a:rPr>
              <a:t> </a:t>
            </a:r>
            <a:r>
              <a:rPr lang="en-US" altLang="zh-CN" dirty="0">
                <a:solidFill>
                  <a:srgbClr val="FF0000"/>
                </a:solidFill>
              </a:rPr>
              <a:t>do</a:t>
            </a:r>
            <a:r>
              <a:rPr lang="zh-CN" altLang="en-US" dirty="0">
                <a:solidFill>
                  <a:srgbClr val="FF0000"/>
                </a:solidFill>
              </a:rPr>
              <a:t> </a:t>
            </a:r>
            <a:r>
              <a:rPr lang="en-US" altLang="zh-CN" dirty="0">
                <a:solidFill>
                  <a:srgbClr val="FF0000"/>
                </a:solidFill>
              </a:rPr>
              <a:t>dim</a:t>
            </a:r>
            <a:r>
              <a:rPr lang="zh-CN" altLang="en-US" dirty="0">
                <a:solidFill>
                  <a:srgbClr val="FF0000"/>
                </a:solidFill>
              </a:rPr>
              <a:t> </a:t>
            </a:r>
            <a:r>
              <a:rPr lang="en-US" altLang="zh-CN" dirty="0">
                <a:solidFill>
                  <a:srgbClr val="FF0000"/>
                </a:solidFill>
              </a:rPr>
              <a:t>reduction,</a:t>
            </a:r>
            <a:r>
              <a:rPr lang="zh-CN" altLang="en-US" dirty="0">
                <a:solidFill>
                  <a:srgbClr val="FF0000"/>
                </a:solidFill>
              </a:rPr>
              <a:t> </a:t>
            </a:r>
            <a:r>
              <a:rPr lang="en-US" altLang="zh-CN" dirty="0">
                <a:solidFill>
                  <a:srgbClr val="FF0000"/>
                </a:solidFill>
              </a:rPr>
              <a:t>often</a:t>
            </a:r>
            <a:r>
              <a:rPr lang="zh-CN" altLang="en-US" dirty="0">
                <a:solidFill>
                  <a:srgbClr val="FF0000"/>
                </a:solidFill>
              </a:rPr>
              <a:t> </a:t>
            </a:r>
            <a:r>
              <a:rPr lang="en-US" altLang="zh-CN" dirty="0">
                <a:solidFill>
                  <a:srgbClr val="FF0000"/>
                </a:solidFill>
              </a:rPr>
              <a:t>it</a:t>
            </a:r>
            <a:r>
              <a:rPr lang="zh-CN" altLang="en-US" dirty="0">
                <a:solidFill>
                  <a:srgbClr val="FF0000"/>
                </a:solidFill>
              </a:rPr>
              <a:t> </a:t>
            </a:r>
            <a:r>
              <a:rPr lang="en-US" altLang="zh-CN" dirty="0">
                <a:solidFill>
                  <a:srgbClr val="FF0000"/>
                </a:solidFill>
              </a:rPr>
              <a:t>can</a:t>
            </a:r>
            <a:r>
              <a:rPr lang="zh-CN" altLang="en-US" dirty="0">
                <a:solidFill>
                  <a:srgbClr val="FF0000"/>
                </a:solidFill>
              </a:rPr>
              <a:t> </a:t>
            </a:r>
            <a:r>
              <a:rPr lang="en-US" altLang="zh-CN" dirty="0">
                <a:solidFill>
                  <a:srgbClr val="FF0000"/>
                </a:solidFill>
              </a:rPr>
              <a:t>denoise</a:t>
            </a:r>
            <a:r>
              <a:rPr lang="zh-CN" altLang="en-US" dirty="0">
                <a:solidFill>
                  <a:srgbClr val="FF0000"/>
                </a:solidFill>
              </a:rPr>
              <a:t> </a:t>
            </a:r>
            <a:r>
              <a:rPr lang="en-US" altLang="zh-CN" dirty="0">
                <a:solidFill>
                  <a:srgbClr val="FF0000"/>
                </a:solidFill>
              </a:rPr>
              <a:t>as</a:t>
            </a:r>
            <a:r>
              <a:rPr lang="zh-CN" altLang="en-US" dirty="0">
                <a:solidFill>
                  <a:srgbClr val="FF0000"/>
                </a:solidFill>
              </a:rPr>
              <a:t> </a:t>
            </a:r>
            <a:r>
              <a:rPr lang="en-US" altLang="zh-CN" dirty="0">
                <a:solidFill>
                  <a:srgbClr val="FF0000"/>
                </a:solidFill>
              </a:rPr>
              <a:t>well</a:t>
            </a:r>
            <a:endParaRPr lang="en-US" dirty="0">
              <a:solidFill>
                <a:srgbClr val="FF0000"/>
              </a:solidFill>
            </a:endParaRPr>
          </a:p>
        </p:txBody>
      </p:sp>
    </p:spTree>
    <p:extLst>
      <p:ext uri="{BB962C8B-B14F-4D97-AF65-F5344CB8AC3E}">
        <p14:creationId xmlns:p14="http://schemas.microsoft.com/office/powerpoint/2010/main" val="153205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Denoising and Manifold Learning</a:t>
            </a:r>
          </a:p>
        </p:txBody>
      </p:sp>
      <p:pic>
        <p:nvPicPr>
          <p:cNvPr id="4" name="Picture 3"/>
          <p:cNvPicPr>
            <a:picLocks noChangeAspect="1"/>
          </p:cNvPicPr>
          <p:nvPr/>
        </p:nvPicPr>
        <p:blipFill rotWithShape="1">
          <a:blip r:embed="rId3"/>
          <a:srcRect l="19782" t="21745" r="16568" b="23694"/>
          <a:stretch/>
        </p:blipFill>
        <p:spPr>
          <a:xfrm>
            <a:off x="191728" y="924107"/>
            <a:ext cx="8760543" cy="5368413"/>
          </a:xfrm>
          <a:prstGeom prst="rect">
            <a:avLst/>
          </a:prstGeom>
        </p:spPr>
      </p:pic>
      <p:sp>
        <p:nvSpPr>
          <p:cNvPr id="5" name="TextBox 4">
            <a:extLst>
              <a:ext uri="{FF2B5EF4-FFF2-40B4-BE49-F238E27FC236}">
                <a16:creationId xmlns:a16="http://schemas.microsoft.com/office/drawing/2014/main" id="{C3D2A63D-9C7E-3A4F-95A3-8C6AD2D9F274}"/>
              </a:ext>
            </a:extLst>
          </p:cNvPr>
          <p:cNvSpPr txBox="1"/>
          <p:nvPr/>
        </p:nvSpPr>
        <p:spPr>
          <a:xfrm>
            <a:off x="3993357" y="1198453"/>
            <a:ext cx="4700586" cy="646331"/>
          </a:xfrm>
          <a:prstGeom prst="rect">
            <a:avLst/>
          </a:prstGeom>
          <a:noFill/>
        </p:spPr>
        <p:txBody>
          <a:bodyPr wrap="square">
            <a:spAutoFit/>
          </a:bodyPr>
          <a:lstStyle/>
          <a:p>
            <a:r>
              <a:rPr lang="en-US" dirty="0">
                <a:solidFill>
                  <a:srgbClr val="FF0000"/>
                </a:solidFill>
              </a:rPr>
              <a:t>Red points</a:t>
            </a:r>
            <a:r>
              <a:rPr lang="en-US" baseline="0" dirty="0">
                <a:solidFill>
                  <a:srgbClr val="FF0000"/>
                </a:solidFill>
              </a:rPr>
              <a:t> are the training data, </a:t>
            </a:r>
          </a:p>
          <a:p>
            <a:r>
              <a:rPr lang="en-US" baseline="0" dirty="0">
                <a:solidFill>
                  <a:srgbClr val="FF0000"/>
                </a:solidFill>
              </a:rPr>
              <a:t>green arrows indicate the correction back. </a:t>
            </a:r>
            <a:endParaRPr lang="en-US" dirty="0">
              <a:solidFill>
                <a:srgbClr val="FF0000"/>
              </a:solidFill>
            </a:endParaRPr>
          </a:p>
        </p:txBody>
      </p:sp>
    </p:spTree>
    <p:extLst>
      <p:ext uri="{BB962C8B-B14F-4D97-AF65-F5344CB8AC3E}">
        <p14:creationId xmlns:p14="http://schemas.microsoft.com/office/powerpoint/2010/main" val="15839528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Application to Image </a:t>
            </a:r>
            <a:r>
              <a:rPr lang="en-US" dirty="0" err="1"/>
              <a:t>Denoising</a:t>
            </a:r>
            <a:endParaRPr lang="en-US" dirty="0"/>
          </a:p>
        </p:txBody>
      </p:sp>
      <p:pic>
        <p:nvPicPr>
          <p:cNvPr id="4" name="Picture 3"/>
          <p:cNvPicPr>
            <a:picLocks noChangeAspect="1"/>
          </p:cNvPicPr>
          <p:nvPr/>
        </p:nvPicPr>
        <p:blipFill>
          <a:blip r:embed="rId2"/>
          <a:stretch>
            <a:fillRect/>
          </a:stretch>
        </p:blipFill>
        <p:spPr>
          <a:xfrm>
            <a:off x="0" y="2032279"/>
            <a:ext cx="9144000" cy="2793442"/>
          </a:xfrm>
          <a:prstGeom prst="rect">
            <a:avLst/>
          </a:prstGeom>
        </p:spPr>
      </p:pic>
      <p:sp>
        <p:nvSpPr>
          <p:cNvPr id="2" name="TextBox 1">
            <a:extLst>
              <a:ext uri="{FF2B5EF4-FFF2-40B4-BE49-F238E27FC236}">
                <a16:creationId xmlns:a16="http://schemas.microsoft.com/office/drawing/2014/main" id="{E0BF994E-42E0-0D49-B734-399A1FBFE2AB}"/>
              </a:ext>
            </a:extLst>
          </p:cNvPr>
          <p:cNvSpPr txBox="1"/>
          <p:nvPr/>
        </p:nvSpPr>
        <p:spPr>
          <a:xfrm>
            <a:off x="1128713" y="2032279"/>
            <a:ext cx="1294265" cy="369332"/>
          </a:xfrm>
          <a:prstGeom prst="rect">
            <a:avLst/>
          </a:prstGeom>
          <a:noFill/>
        </p:spPr>
        <p:txBody>
          <a:bodyPr wrap="none" rtlCol="0">
            <a:spAutoFit/>
          </a:bodyPr>
          <a:lstStyle/>
          <a:p>
            <a:r>
              <a:rPr lang="en-US" altLang="zh-CN" dirty="0"/>
              <a:t>noisy</a:t>
            </a:r>
            <a:r>
              <a:rPr lang="zh-CN" altLang="en-US" dirty="0"/>
              <a:t> </a:t>
            </a:r>
            <a:r>
              <a:rPr lang="en-US" altLang="zh-CN" dirty="0"/>
              <a:t>image</a:t>
            </a:r>
            <a:endParaRPr lang="en-US" dirty="0"/>
          </a:p>
        </p:txBody>
      </p:sp>
      <p:sp>
        <p:nvSpPr>
          <p:cNvPr id="5" name="TextBox 4">
            <a:extLst>
              <a:ext uri="{FF2B5EF4-FFF2-40B4-BE49-F238E27FC236}">
                <a16:creationId xmlns:a16="http://schemas.microsoft.com/office/drawing/2014/main" id="{EDB05620-56D4-394D-BB1D-316E491D8DF4}"/>
              </a:ext>
            </a:extLst>
          </p:cNvPr>
          <p:cNvSpPr txBox="1"/>
          <p:nvPr/>
        </p:nvSpPr>
        <p:spPr>
          <a:xfrm>
            <a:off x="6734139" y="2032279"/>
            <a:ext cx="1657505" cy="369332"/>
          </a:xfrm>
          <a:prstGeom prst="rect">
            <a:avLst/>
          </a:prstGeom>
          <a:noFill/>
        </p:spPr>
        <p:txBody>
          <a:bodyPr wrap="none" rtlCol="0">
            <a:spAutoFit/>
          </a:bodyPr>
          <a:lstStyle/>
          <a:p>
            <a:r>
              <a:rPr lang="en-US" altLang="zh-CN" dirty="0"/>
              <a:t>noiseless</a:t>
            </a:r>
            <a:r>
              <a:rPr lang="zh-CN" altLang="en-US" dirty="0"/>
              <a:t> </a:t>
            </a:r>
            <a:r>
              <a:rPr lang="en-US" altLang="zh-CN" dirty="0"/>
              <a:t>image</a:t>
            </a:r>
            <a:endParaRPr lang="en-US" dirty="0"/>
          </a:p>
        </p:txBody>
      </p:sp>
    </p:spTree>
    <p:extLst>
      <p:ext uri="{BB962C8B-B14F-4D97-AF65-F5344CB8AC3E}">
        <p14:creationId xmlns:p14="http://schemas.microsoft.com/office/powerpoint/2010/main" val="17693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255789"/>
                <a:ext cx="8821356" cy="5112092"/>
              </a:xfrm>
            </p:spPr>
            <p:txBody>
              <a:bodyPr/>
              <a:lstStyle/>
              <a:p>
                <a:r>
                  <a:rPr lang="en-US" dirty="0"/>
                  <a:t>Neural network trained to copy its input </a:t>
                </a:r>
                <a14:m>
                  <m:oMath xmlns:m="http://schemas.openxmlformats.org/officeDocument/2006/math">
                    <m:r>
                      <a:rPr lang="en-US" b="0" i="1" smtClean="0">
                        <a:latin typeface="Cambria Math" panose="02040503050406030204" pitchFamily="18" charset="0"/>
                      </a:rPr>
                      <m:t>𝑥</m:t>
                    </m:r>
                  </m:oMath>
                </a14:m>
                <a:r>
                  <a:rPr lang="en-US" dirty="0"/>
                  <a:t> to its output</a:t>
                </a:r>
              </a:p>
              <a:p>
                <a:r>
                  <a:rPr lang="en-US" dirty="0"/>
                  <a:t>Hidden layer </a:t>
                </a:r>
                <a14:m>
                  <m:oMath xmlns:m="http://schemas.openxmlformats.org/officeDocument/2006/math">
                    <m:r>
                      <a:rPr lang="en-US" b="0" i="1" smtClean="0">
                        <a:latin typeface="Cambria Math" panose="02040503050406030204" pitchFamily="18" charset="0"/>
                      </a:rPr>
                      <m:t>𝑧</m:t>
                    </m:r>
                  </m:oMath>
                </a14:m>
                <a:r>
                  <a:rPr lang="en-US" dirty="0"/>
                  <a:t> describes a </a:t>
                </a:r>
                <a:r>
                  <a:rPr lang="en-US" b="1" i="1" dirty="0"/>
                  <a:t>code</a:t>
                </a:r>
                <a:r>
                  <a:rPr lang="en-US" dirty="0"/>
                  <a:t> to represent the input</a:t>
                </a:r>
              </a:p>
              <a:p>
                <a:r>
                  <a:rPr lang="en-US" dirty="0"/>
                  <a:t>Two parts</a:t>
                </a:r>
              </a:p>
              <a:p>
                <a:pPr lvl="1"/>
                <a:r>
                  <a:rPr lang="en-US" dirty="0"/>
                  <a:t>Encoder: </a:t>
                </a:r>
                <a14:m>
                  <m:oMath xmlns:m="http://schemas.openxmlformats.org/officeDocument/2006/math">
                    <m:r>
                      <m:rPr>
                        <m:sty m:val="p"/>
                      </m:rPr>
                      <a:rPr lang="en-US" b="0" i="0" smtClean="0">
                        <a:latin typeface="Cambria Math" panose="02040503050406030204" pitchFamily="18" charset="0"/>
                      </a:rPr>
                      <m:t>z</m:t>
                    </m:r>
                    <m:r>
                      <a:rPr lang="en-US" b="0" i="1" smtClean="0">
                        <a:latin typeface="Cambria Math" panose="02040503050406030204" pitchFamily="18" charset="0"/>
                      </a:rPr>
                      <m:t>=</m:t>
                    </m:r>
                    <m:r>
                      <a:rPr lang="en-US" b="0" i="1" smtClean="0">
                        <a:latin typeface="Cambria Math" panose="02040503050406030204" pitchFamily="18" charset="0"/>
                      </a:rPr>
                      <m:t>𝑓</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oMath>
                </a14:m>
                <a:endParaRPr lang="en-US" dirty="0"/>
              </a:p>
              <a:p>
                <a:pPr lvl="1"/>
                <a:r>
                  <a:rPr lang="en-US" dirty="0"/>
                  <a:t>Decoder: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m:t>
                    </m:r>
                    <m:r>
                      <a:rPr lang="en-US" b="0" i="1" smtClean="0">
                        <a:latin typeface="Cambria Math" panose="02040503050406030204" pitchFamily="18" charset="0"/>
                      </a:rPr>
                      <m:t>𝑔</m:t>
                    </m:r>
                    <m:r>
                      <a:rPr lang="en-US" b="0" i="1" smtClean="0">
                        <a:latin typeface="Cambria Math" panose="02040503050406030204" pitchFamily="18" charset="0"/>
                      </a:rPr>
                      <m:t>(</m:t>
                    </m:r>
                    <m:r>
                      <a:rPr lang="en-US" b="0" i="1" smtClean="0">
                        <a:latin typeface="Cambria Math" panose="02040503050406030204" pitchFamily="18" charset="0"/>
                      </a:rPr>
                      <m:t>𝑧</m:t>
                    </m:r>
                    <m:r>
                      <a:rPr lang="en-US" b="0" i="1" smtClean="0">
                        <a:latin typeface="Cambria Math" panose="02040503050406030204" pitchFamily="18" charset="0"/>
                      </a:rPr>
                      <m:t>)</m:t>
                    </m:r>
                  </m:oMath>
                </a14:m>
                <a:endParaRPr lang="en-US" dirty="0"/>
              </a:p>
              <a:p>
                <a:r>
                  <a:rPr lang="en-US" dirty="0"/>
                  <a:t>Goal: minimize </a:t>
                </a:r>
                <a14:m>
                  <m:oMath xmlns:m="http://schemas.openxmlformats.org/officeDocument/2006/math">
                    <m:r>
                      <a:rPr lang="en-US" b="0" i="1" smtClean="0">
                        <a:latin typeface="Cambria Math" panose="02040503050406030204" pitchFamily="18" charset="0"/>
                      </a:rPr>
                      <m:t>𝐿</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e>
                        </m:d>
                      </m:e>
                    </m:d>
                  </m:oMath>
                </a14:m>
                <a:endParaRPr lang="en-US" dirty="0"/>
              </a:p>
              <a:p>
                <a:pPr lvl="1"/>
                <a14:m>
                  <m:oMath xmlns:m="http://schemas.openxmlformats.org/officeDocument/2006/math">
                    <m:r>
                      <a:rPr lang="en-US" b="0" i="1" smtClean="0">
                        <a:latin typeface="Cambria Math" panose="02040503050406030204" pitchFamily="18" charset="0"/>
                      </a:rPr>
                      <m:t>𝐿</m:t>
                    </m:r>
                  </m:oMath>
                </a14:m>
                <a:r>
                  <a:rPr lang="en-US" dirty="0"/>
                  <a:t> penalizes </a:t>
                </a:r>
                <a14:m>
                  <m:oMath xmlns:m="http://schemas.openxmlformats.org/officeDocument/2006/math">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e>
                    </m:d>
                  </m:oMath>
                </a14:m>
                <a:r>
                  <a:rPr lang="en-US" dirty="0"/>
                  <a:t> for being dissimilar from </a:t>
                </a:r>
                <a14:m>
                  <m:oMath xmlns:m="http://schemas.openxmlformats.org/officeDocument/2006/math">
                    <m:r>
                      <a:rPr lang="en-US" b="0" i="1" smtClean="0">
                        <a:latin typeface="Cambria Math" panose="02040503050406030204" pitchFamily="18" charset="0"/>
                      </a:rPr>
                      <m:t>𝑥</m:t>
                    </m:r>
                  </m:oMath>
                </a14:m>
                <a:endParaRPr lang="en-US" dirty="0"/>
              </a:p>
              <a:p>
                <a:pPr lvl="1"/>
                <a:r>
                  <a:rPr lang="en-US" dirty="0"/>
                  <a:t>Example: mean squared error</a:t>
                </a:r>
              </a:p>
              <a:p>
                <a:pPr lvl="1"/>
                <a:r>
                  <a:rPr lang="en-US" dirty="0"/>
                  <a:t>Example of a SELF-SUPERVISED loss </a:t>
                </a:r>
              </a:p>
              <a:p>
                <a:r>
                  <a:rPr lang="en-US" dirty="0"/>
                  <a:t>How do you train an </a:t>
                </a:r>
                <a:r>
                  <a:rPr lang="en-US" dirty="0" err="1"/>
                  <a:t>autoencoder</a:t>
                </a:r>
                <a:r>
                  <a:rPr lang="en-US" dirty="0"/>
                  <a:t>?</a:t>
                </a:r>
              </a:p>
              <a:p>
                <a:pPr lvl="1"/>
                <a:r>
                  <a:rPr lang="en-US" dirty="0"/>
                  <a:t>Backpropagation</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255789"/>
                <a:ext cx="8821356" cy="5112092"/>
              </a:xfrm>
              <a:blipFill>
                <a:blip r:embed="rId3"/>
                <a:stretch>
                  <a:fillRect l="-1295" t="-1980" b="-2723"/>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err="1"/>
              <a:t>Autoencoder</a:t>
            </a:r>
            <a:r>
              <a:rPr lang="en-US" dirty="0"/>
              <a:t> (AE)</a:t>
            </a:r>
          </a:p>
        </p:txBody>
      </p:sp>
    </p:spTree>
    <p:extLst>
      <p:ext uri="{BB962C8B-B14F-4D97-AF65-F5344CB8AC3E}">
        <p14:creationId xmlns:p14="http://schemas.microsoft.com/office/powerpoint/2010/main" val="70214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064870"/>
                <a:ext cx="8821356" cy="5682293"/>
              </a:xfrm>
            </p:spPr>
            <p:txBody>
              <a:bodyPr/>
              <a:lstStyle/>
              <a:p>
                <a:r>
                  <a:rPr lang="en-US" dirty="0" err="1"/>
                  <a:t>Denoising</a:t>
                </a:r>
                <a:r>
                  <a:rPr lang="en-US" dirty="0"/>
                  <a:t> </a:t>
                </a:r>
                <a:r>
                  <a:rPr lang="en-US" dirty="0" err="1"/>
                  <a:t>autoencoder</a:t>
                </a:r>
                <a:endParaRPr lang="en-US" dirty="0"/>
              </a:p>
              <a:p>
                <a:pPr lvl="1"/>
                <a:r>
                  <a:rPr lang="en-US" dirty="0"/>
                  <a:t>Add Gaussian noise</a:t>
                </a:r>
              </a:p>
              <a:p>
                <a:pPr marL="228600" lvl="1">
                  <a:spcBef>
                    <a:spcPts val="1000"/>
                  </a:spcBef>
                </a:pPr>
                <a:r>
                  <a:rPr lang="en-US" dirty="0"/>
                  <a:t>Top </a:t>
                </a:r>
                <a14:m>
                  <m:oMath xmlns:m="http://schemas.openxmlformats.org/officeDocument/2006/math">
                    <m:r>
                      <a:rPr lang="en-US" i="1">
                        <a:latin typeface="Cambria Math" panose="02040503050406030204" pitchFamily="18" charset="0"/>
                      </a:rPr>
                      <m:t>=</m:t>
                    </m:r>
                  </m:oMath>
                </a14:m>
                <a:r>
                  <a:rPr lang="en-US" dirty="0"/>
                  <a:t> noisy original, bottom </a:t>
                </a:r>
                <a14:m>
                  <m:oMath xmlns:m="http://schemas.openxmlformats.org/officeDocument/2006/math">
                    <m:r>
                      <a:rPr lang="en-US" i="1">
                        <a:latin typeface="Cambria Math" panose="02040503050406030204" pitchFamily="18" charset="0"/>
                      </a:rPr>
                      <m:t>=</m:t>
                    </m:r>
                  </m:oMath>
                </a14:m>
                <a:r>
                  <a:rPr lang="en-US" dirty="0"/>
                  <a:t> reconstructed digits</a:t>
                </a:r>
              </a:p>
              <a:p>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064870"/>
                <a:ext cx="8821356" cy="5682293"/>
              </a:xfrm>
              <a:blipFill rotWithShape="0">
                <a:blip r:embed="rId2"/>
                <a:stretch>
                  <a:fillRect l="-1244" t="-1824"/>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Denoising MNIST</a:t>
            </a:r>
          </a:p>
        </p:txBody>
      </p:sp>
      <p:pic>
        <p:nvPicPr>
          <p:cNvPr id="6" name="Picture 5"/>
          <p:cNvPicPr>
            <a:picLocks noChangeAspect="1"/>
          </p:cNvPicPr>
          <p:nvPr/>
        </p:nvPicPr>
        <p:blipFill rotWithShape="1">
          <a:blip r:embed="rId3"/>
          <a:srcRect l="8754" t="53485" r="38097" b="27541"/>
          <a:stretch/>
        </p:blipFill>
        <p:spPr>
          <a:xfrm>
            <a:off x="224604" y="3076019"/>
            <a:ext cx="8805096" cy="2247134"/>
          </a:xfrm>
          <a:prstGeom prst="rect">
            <a:avLst/>
          </a:prstGeom>
        </p:spPr>
      </p:pic>
      <p:sp>
        <p:nvSpPr>
          <p:cNvPr id="4" name="TextBox 3">
            <a:extLst>
              <a:ext uri="{FF2B5EF4-FFF2-40B4-BE49-F238E27FC236}">
                <a16:creationId xmlns:a16="http://schemas.microsoft.com/office/drawing/2014/main" id="{EC4CB1E5-270C-3E4F-A30F-67768C297559}"/>
              </a:ext>
            </a:extLst>
          </p:cNvPr>
          <p:cNvSpPr txBox="1"/>
          <p:nvPr/>
        </p:nvSpPr>
        <p:spPr>
          <a:xfrm>
            <a:off x="2528888" y="2706687"/>
            <a:ext cx="3260829" cy="400110"/>
          </a:xfrm>
          <a:prstGeom prst="rect">
            <a:avLst/>
          </a:prstGeom>
          <a:noFill/>
        </p:spPr>
        <p:txBody>
          <a:bodyPr wrap="none" rtlCol="0">
            <a:spAutoFit/>
          </a:bodyPr>
          <a:lstStyle/>
          <a:p>
            <a:r>
              <a:rPr lang="en-US" altLang="zh-CN" sz="2000" dirty="0">
                <a:solidFill>
                  <a:srgbClr val="FF0000"/>
                </a:solidFill>
              </a:rPr>
              <a:t>MNIST</a:t>
            </a:r>
            <a:r>
              <a:rPr lang="zh-CN" altLang="en-US" sz="2000" dirty="0">
                <a:solidFill>
                  <a:srgbClr val="FF0000"/>
                </a:solidFill>
              </a:rPr>
              <a:t> </a:t>
            </a:r>
            <a:r>
              <a:rPr lang="en-US" altLang="zh-CN" sz="2000" dirty="0">
                <a:solidFill>
                  <a:srgbClr val="FF0000"/>
                </a:solidFill>
              </a:rPr>
              <a:t>with</a:t>
            </a:r>
            <a:r>
              <a:rPr lang="zh-CN" altLang="en-US" sz="2000" dirty="0">
                <a:solidFill>
                  <a:srgbClr val="FF0000"/>
                </a:solidFill>
              </a:rPr>
              <a:t> </a:t>
            </a:r>
            <a:r>
              <a:rPr lang="en-US" altLang="zh-CN" sz="2000" dirty="0">
                <a:solidFill>
                  <a:srgbClr val="FF0000"/>
                </a:solidFill>
              </a:rPr>
              <a:t>salt-pepper</a:t>
            </a:r>
            <a:r>
              <a:rPr lang="zh-CN" altLang="en-US" sz="2000" dirty="0">
                <a:solidFill>
                  <a:srgbClr val="FF0000"/>
                </a:solidFill>
              </a:rPr>
              <a:t> </a:t>
            </a:r>
            <a:r>
              <a:rPr lang="en-US" altLang="zh-CN" sz="2000" dirty="0">
                <a:solidFill>
                  <a:srgbClr val="FF0000"/>
                </a:solidFill>
              </a:rPr>
              <a:t>noise</a:t>
            </a:r>
            <a:endParaRPr lang="en-US" sz="2000" dirty="0">
              <a:solidFill>
                <a:srgbClr val="FF0000"/>
              </a:solidFill>
            </a:endParaRPr>
          </a:p>
        </p:txBody>
      </p:sp>
      <p:sp>
        <p:nvSpPr>
          <p:cNvPr id="7" name="TextBox 6">
            <a:extLst>
              <a:ext uri="{FF2B5EF4-FFF2-40B4-BE49-F238E27FC236}">
                <a16:creationId xmlns:a16="http://schemas.microsoft.com/office/drawing/2014/main" id="{EBE29696-C499-4E49-B416-A9F42375AD33}"/>
              </a:ext>
            </a:extLst>
          </p:cNvPr>
          <p:cNvSpPr txBox="1"/>
          <p:nvPr/>
        </p:nvSpPr>
        <p:spPr>
          <a:xfrm>
            <a:off x="2950369" y="5388052"/>
            <a:ext cx="4700586" cy="400110"/>
          </a:xfrm>
          <a:prstGeom prst="rect">
            <a:avLst/>
          </a:prstGeom>
          <a:noFill/>
        </p:spPr>
        <p:txBody>
          <a:bodyPr wrap="square">
            <a:spAutoFit/>
          </a:bodyPr>
          <a:lstStyle/>
          <a:p>
            <a:r>
              <a:rPr lang="en-US" sz="2000" dirty="0">
                <a:solidFill>
                  <a:srgbClr val="FF0000"/>
                </a:solidFill>
              </a:rPr>
              <a:t>reconstructed digits</a:t>
            </a:r>
          </a:p>
        </p:txBody>
      </p:sp>
    </p:spTree>
    <p:extLst>
      <p:ext uri="{BB962C8B-B14F-4D97-AF65-F5344CB8AC3E}">
        <p14:creationId xmlns:p14="http://schemas.microsoft.com/office/powerpoint/2010/main" val="1524018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9D4373-1A72-E745-AB16-7A416D79FCE5}"/>
              </a:ext>
            </a:extLst>
          </p:cNvPr>
          <p:cNvSpPr>
            <a:spLocks noGrp="1"/>
          </p:cNvSpPr>
          <p:nvPr>
            <p:ph idx="1"/>
          </p:nvPr>
        </p:nvSpPr>
        <p:spPr/>
        <p:txBody>
          <a:bodyPr>
            <a:normAutofit fontScale="85000" lnSpcReduction="20000"/>
          </a:bodyPr>
          <a:lstStyle/>
          <a:p>
            <a:r>
              <a:rPr lang="en-US" dirty="0"/>
              <a:t>We have seen autoencoders used for embedding and denoising. </a:t>
            </a:r>
          </a:p>
          <a:p>
            <a:r>
              <a:rPr lang="en-US" dirty="0"/>
              <a:t>What other uses can autoencoders have? </a:t>
            </a:r>
          </a:p>
          <a:p>
            <a:pPr lvl="1"/>
            <a:r>
              <a:rPr lang="en-US" sz="2000" dirty="0">
                <a:hlinkClick r:id="rId2">
                  <a:extLst>
                    <a:ext uri="{A12FA001-AC4F-418D-AE19-62706E023703}">
                      <ahyp:hlinkClr xmlns:ahyp="http://schemas.microsoft.com/office/drawing/2018/hyperlinkcolor" val="tx"/>
                    </a:ext>
                  </a:extLst>
                </a:hlinkClick>
              </a:rPr>
              <a:t>Dimensionality reduction</a:t>
            </a:r>
            <a:endParaRPr lang="en-US" sz="2000" dirty="0"/>
          </a:p>
          <a:p>
            <a:pPr lvl="1"/>
            <a:r>
              <a:rPr lang="en-US" sz="2000" dirty="0">
                <a:hlinkClick r:id="rId3">
                  <a:extLst>
                    <a:ext uri="{A12FA001-AC4F-418D-AE19-62706E023703}">
                      <ahyp:hlinkClr xmlns:ahyp="http://schemas.microsoft.com/office/drawing/2018/hyperlinkcolor" val="tx"/>
                    </a:ext>
                  </a:extLst>
                </a:hlinkClick>
              </a:rPr>
              <a:t>Information retrieval</a:t>
            </a:r>
            <a:endParaRPr lang="en-US" sz="2000" dirty="0"/>
          </a:p>
          <a:p>
            <a:pPr lvl="1"/>
            <a:r>
              <a:rPr lang="en-US" sz="2000" dirty="0">
                <a:highlight>
                  <a:srgbClr val="FFFF00"/>
                </a:highlight>
                <a:hlinkClick r:id="rId4">
                  <a:extLst>
                    <a:ext uri="{A12FA001-AC4F-418D-AE19-62706E023703}">
                      <ahyp:hlinkClr xmlns:ahyp="http://schemas.microsoft.com/office/drawing/2018/hyperlinkcolor" val="tx"/>
                    </a:ext>
                  </a:extLst>
                </a:hlinkClick>
              </a:rPr>
              <a:t>Anomaly detection</a:t>
            </a:r>
            <a:r>
              <a:rPr lang="en-US" altLang="zh-CN" sz="2000" dirty="0">
                <a:highlight>
                  <a:srgbClr val="FFFF00"/>
                </a:highlight>
              </a:rPr>
              <a:t>:</a:t>
            </a:r>
            <a:r>
              <a:rPr lang="zh-CN" altLang="en-US" sz="2000" dirty="0">
                <a:highlight>
                  <a:srgbClr val="FFFF00"/>
                </a:highlight>
              </a:rPr>
              <a:t> </a:t>
            </a:r>
            <a:r>
              <a:rPr lang="en-US" altLang="zh-CN" sz="2000" dirty="0"/>
              <a:t>By learning to replicate the most salient features in the training data under some of the constraints described previously, the model is encouraged to learn to precisely reproduce the most frequently observed characteristics. When facing anomalies, the model should worsen its reconstruction performance. In most cases, only data with normal instances are used to train the autoencoder; in others, the frequency of anomalies is small compared to the observation set so that its contribution to the learned representation could be ignored. After training, the autoencoder will accurately reconstruct "normal" data, while failing to do so with unfamiliar anomalous data.[32] Reconstruction error (the error between the original data and its low dimensional reconstruction) is used as an anomaly score to detect anomalies.[32]</a:t>
            </a:r>
          </a:p>
          <a:p>
            <a:pPr lvl="1"/>
            <a:r>
              <a:rPr lang="en-US" altLang="zh-CN" sz="2000" dirty="0"/>
              <a:t>Recent literature has however shown that certain autoencoding models can, counterintuitively, be very good at reconstructing anomalous examples and consequently not able to reliably perform anomaly detection</a:t>
            </a:r>
            <a:endParaRPr lang="en-US" sz="2000" dirty="0">
              <a:highlight>
                <a:srgbClr val="FFFF00"/>
              </a:highlight>
            </a:endParaRPr>
          </a:p>
          <a:p>
            <a:pPr lvl="1"/>
            <a:r>
              <a:rPr lang="en-US" sz="2000" dirty="0">
                <a:hlinkClick r:id="rId5">
                  <a:extLst>
                    <a:ext uri="{A12FA001-AC4F-418D-AE19-62706E023703}">
                      <ahyp:hlinkClr xmlns:ahyp="http://schemas.microsoft.com/office/drawing/2018/hyperlinkcolor" val="tx"/>
                    </a:ext>
                  </a:extLst>
                </a:hlinkClick>
              </a:rPr>
              <a:t>Image processing</a:t>
            </a:r>
            <a:endParaRPr lang="en-US" sz="2000" dirty="0"/>
          </a:p>
          <a:p>
            <a:pPr lvl="1"/>
            <a:r>
              <a:rPr lang="en-US" sz="2000" dirty="0">
                <a:hlinkClick r:id="rId6">
                  <a:extLst>
                    <a:ext uri="{A12FA001-AC4F-418D-AE19-62706E023703}">
                      <ahyp:hlinkClr xmlns:ahyp="http://schemas.microsoft.com/office/drawing/2018/hyperlinkcolor" val="tx"/>
                    </a:ext>
                  </a:extLst>
                </a:hlinkClick>
              </a:rPr>
              <a:t>Drug discovery</a:t>
            </a:r>
            <a:endParaRPr lang="en-US" sz="2000" dirty="0"/>
          </a:p>
          <a:p>
            <a:pPr lvl="1"/>
            <a:r>
              <a:rPr lang="en-US" sz="2000" dirty="0">
                <a:hlinkClick r:id="rId7">
                  <a:extLst>
                    <a:ext uri="{A12FA001-AC4F-418D-AE19-62706E023703}">
                      <ahyp:hlinkClr xmlns:ahyp="http://schemas.microsoft.com/office/drawing/2018/hyperlinkcolor" val="tx"/>
                    </a:ext>
                  </a:extLst>
                </a:hlinkClick>
              </a:rPr>
              <a:t>Popularity prediction</a:t>
            </a:r>
            <a:br>
              <a:rPr lang="en-US" dirty="0">
                <a:hlinkClick r:id="rId8"/>
              </a:rPr>
            </a:br>
            <a:endParaRPr lang="en-US" dirty="0"/>
          </a:p>
          <a:p>
            <a:endParaRPr lang="en-US" dirty="0"/>
          </a:p>
        </p:txBody>
      </p:sp>
      <p:sp>
        <p:nvSpPr>
          <p:cNvPr id="3" name="Title 2">
            <a:extLst>
              <a:ext uri="{FF2B5EF4-FFF2-40B4-BE49-F238E27FC236}">
                <a16:creationId xmlns:a16="http://schemas.microsoft.com/office/drawing/2014/main" id="{EAF4913F-07B8-9A44-B0CA-9FF563ABB865}"/>
              </a:ext>
            </a:extLst>
          </p:cNvPr>
          <p:cNvSpPr>
            <a:spLocks noGrp="1"/>
          </p:cNvSpPr>
          <p:nvPr>
            <p:ph type="title"/>
          </p:nvPr>
        </p:nvSpPr>
        <p:spPr/>
        <p:txBody>
          <a:bodyPr/>
          <a:lstStyle/>
          <a:p>
            <a:r>
              <a:rPr lang="en-US" dirty="0"/>
              <a:t>Exercise</a:t>
            </a:r>
          </a:p>
        </p:txBody>
      </p:sp>
    </p:spTree>
    <p:extLst>
      <p:ext uri="{BB962C8B-B14F-4D97-AF65-F5344CB8AC3E}">
        <p14:creationId xmlns:p14="http://schemas.microsoft.com/office/powerpoint/2010/main" val="33572558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PCA as Minimizing Reconstruction Error</a:t>
            </a:r>
          </a:p>
        </p:txBody>
      </p:sp>
      <p:pic>
        <p:nvPicPr>
          <p:cNvPr id="4" name="Picture 3"/>
          <p:cNvPicPr>
            <a:picLocks noChangeAspect="1"/>
          </p:cNvPicPr>
          <p:nvPr/>
        </p:nvPicPr>
        <p:blipFill>
          <a:blip r:embed="rId2"/>
          <a:stretch>
            <a:fillRect/>
          </a:stretch>
        </p:blipFill>
        <p:spPr>
          <a:xfrm>
            <a:off x="0" y="565220"/>
            <a:ext cx="9144000" cy="5727560"/>
          </a:xfrm>
          <a:prstGeom prst="rect">
            <a:avLst/>
          </a:prstGeom>
        </p:spPr>
      </p:pic>
    </p:spTree>
    <p:extLst>
      <p:ext uri="{BB962C8B-B14F-4D97-AF65-F5344CB8AC3E}">
        <p14:creationId xmlns:p14="http://schemas.microsoft.com/office/powerpoint/2010/main" val="10644418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064870"/>
                <a:ext cx="8821356" cy="5539129"/>
              </a:xfrm>
            </p:spPr>
            <p:txBody>
              <a:bodyPr/>
              <a:lstStyle/>
              <a:p>
                <a14:m>
                  <m:oMath xmlns:m="http://schemas.openxmlformats.org/officeDocument/2006/math">
                    <m:r>
                      <a:rPr lang="en-US" b="0" i="1" smtClean="0">
                        <a:latin typeface="Cambria Math" panose="02040503050406030204" pitchFamily="18" charset="0"/>
                      </a:rPr>
                      <m:t>𝑁</m:t>
                    </m:r>
                  </m:oMath>
                </a14:m>
                <a:r>
                  <a:rPr lang="en-US" dirty="0"/>
                  <a:t> data vectors </a:t>
                </a:r>
                <a14:m>
                  <m:oMath xmlns:m="http://schemas.openxmlformats.org/officeDocument/2006/math">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𝑖</m:t>
                        </m:r>
                      </m:sub>
                    </m:sSub>
                  </m:oMath>
                </a14:m>
                <a:r>
                  <a:rPr lang="en-US" dirty="0"/>
                  <a:t> with dimension </a:t>
                </a:r>
                <a14:m>
                  <m:oMath xmlns:m="http://schemas.openxmlformats.org/officeDocument/2006/math">
                    <m:r>
                      <a:rPr lang="en-US" b="0" i="1" smtClean="0">
                        <a:latin typeface="Cambria Math" panose="02040503050406030204" pitchFamily="18" charset="0"/>
                      </a:rPr>
                      <m:t>𝑑</m:t>
                    </m:r>
                  </m:oMath>
                </a14:m>
                <a:endParaRPr lang="en-US" dirty="0"/>
              </a:p>
              <a:p>
                <a:pPr lvl="1"/>
                <a14:m>
                  <m:oMath xmlns:m="http://schemas.openxmlformats.org/officeDocument/2006/math">
                    <m:acc>
                      <m:accPr>
                        <m:chr m:val="̅"/>
                        <m:ctrlPr>
                          <a:rPr lang="en-US" b="0" i="1" smtClean="0">
                            <a:latin typeface="Cambria Math" panose="02040503050406030204" pitchFamily="18" charset="0"/>
                          </a:rPr>
                        </m:ctrlPr>
                      </m:accPr>
                      <m:e>
                        <m:r>
                          <a:rPr lang="en-US" b="1" i="1" smtClean="0">
                            <a:latin typeface="Cambria Math" panose="02040503050406030204" pitchFamily="18" charset="0"/>
                          </a:rPr>
                          <m:t>𝒙</m:t>
                        </m:r>
                      </m:e>
                    </m:acc>
                  </m:oMath>
                </a14:m>
                <a:r>
                  <a:rPr lang="en-US" dirty="0"/>
                  <a:t> the sample mean</a:t>
                </a:r>
              </a:p>
              <a:p>
                <a:r>
                  <a:rPr lang="en-US" dirty="0"/>
                  <a:t>Goal is to reduce dimensionality to </a:t>
                </a:r>
                <a14:m>
                  <m:oMath xmlns:m="http://schemas.openxmlformats.org/officeDocument/2006/math">
                    <m:r>
                      <a:rPr lang="en-US" i="1">
                        <a:latin typeface="Cambria Math" panose="02040503050406030204" pitchFamily="18" charset="0"/>
                      </a:rPr>
                      <m:t>𝑘</m:t>
                    </m:r>
                    <m:r>
                      <a:rPr lang="en-US" i="1">
                        <a:latin typeface="Cambria Math" panose="02040503050406030204" pitchFamily="18" charset="0"/>
                      </a:rPr>
                      <m:t>≪</m:t>
                    </m:r>
                    <m:r>
                      <a:rPr lang="en-US" i="1">
                        <a:latin typeface="Cambria Math" panose="02040503050406030204" pitchFamily="18" charset="0"/>
                      </a:rPr>
                      <m:t>𝑑</m:t>
                    </m:r>
                  </m:oMath>
                </a14:m>
                <a:endParaRPr lang="en-US" dirty="0"/>
              </a:p>
              <a:p>
                <a:r>
                  <a:rPr lang="en-US" dirty="0"/>
                  <a:t>Sample covariance matrix:</a:t>
                </a:r>
                <a:br>
                  <a:rPr lang="en-US" dirty="0"/>
                </a:br>
                <a14:m>
                  <m:oMath xmlns:m="http://schemas.openxmlformats.org/officeDocument/2006/math">
                    <m:r>
                      <a:rPr lang="en-US" b="0" i="1" smtClean="0">
                        <a:latin typeface="Cambria Math" panose="02040503050406030204" pitchFamily="18" charset="0"/>
                      </a:rPr>
                      <m:t>𝐶</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1" i="1">
                                    <a:latin typeface="Cambria Math" panose="02040503050406030204" pitchFamily="18" charset="0"/>
                                  </a:rPr>
                                  <m:t>𝒙</m:t>
                                </m:r>
                              </m:e>
                              <m:sub>
                                <m:r>
                                  <a:rPr lang="en-US" i="1">
                                    <a:latin typeface="Cambria Math" panose="02040503050406030204" pitchFamily="18" charset="0"/>
                                  </a:rPr>
                                  <m:t>𝑖</m:t>
                                </m:r>
                              </m:sub>
                            </m:sSub>
                            <m:r>
                              <a:rPr lang="en-US" i="1">
                                <a:latin typeface="Cambria Math" panose="02040503050406030204" pitchFamily="18" charset="0"/>
                              </a:rPr>
                              <m:t>−</m:t>
                            </m:r>
                            <m:acc>
                              <m:accPr>
                                <m:chr m:val="̅"/>
                                <m:ctrlPr>
                                  <a:rPr lang="en-US" i="1">
                                    <a:latin typeface="Cambria Math" panose="02040503050406030204" pitchFamily="18" charset="0"/>
                                  </a:rPr>
                                </m:ctrlPr>
                              </m:accPr>
                              <m:e>
                                <m:r>
                                  <a:rPr lang="en-US" b="1" i="1">
                                    <a:latin typeface="Cambria Math" panose="02040503050406030204" pitchFamily="18" charset="0"/>
                                  </a:rPr>
                                  <m:t>𝒙</m:t>
                                </m:r>
                              </m:e>
                            </m:acc>
                          </m:e>
                        </m:d>
                        <m:sSup>
                          <m:sSupPr>
                            <m:ctrlPr>
                              <a:rPr lang="en-US" b="0" i="1" smtClean="0">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1" i="1">
                                        <a:latin typeface="Cambria Math" panose="02040503050406030204" pitchFamily="18" charset="0"/>
                                      </a:rPr>
                                      <m:t>𝒙</m:t>
                                    </m:r>
                                  </m:e>
                                  <m:sub>
                                    <m:r>
                                      <a:rPr lang="en-US" i="1">
                                        <a:latin typeface="Cambria Math" panose="02040503050406030204" pitchFamily="18" charset="0"/>
                                      </a:rPr>
                                      <m:t>𝑖</m:t>
                                    </m:r>
                                  </m:sub>
                                </m:sSub>
                                <m:r>
                                  <a:rPr lang="en-US" i="1">
                                    <a:latin typeface="Cambria Math" panose="02040503050406030204" pitchFamily="18" charset="0"/>
                                  </a:rPr>
                                  <m:t>−</m:t>
                                </m:r>
                                <m:acc>
                                  <m:accPr>
                                    <m:chr m:val="̅"/>
                                    <m:ctrlPr>
                                      <a:rPr lang="en-US" i="1">
                                        <a:latin typeface="Cambria Math" panose="02040503050406030204" pitchFamily="18" charset="0"/>
                                      </a:rPr>
                                    </m:ctrlPr>
                                  </m:accPr>
                                  <m:e>
                                    <m:r>
                                      <a:rPr lang="en-US" b="1" i="1">
                                        <a:latin typeface="Cambria Math" panose="02040503050406030204" pitchFamily="18" charset="0"/>
                                      </a:rPr>
                                      <m:t>𝒙</m:t>
                                    </m:r>
                                  </m:e>
                                </m:acc>
                              </m:e>
                            </m:d>
                          </m:e>
                          <m:sup>
                            <m:r>
                              <a:rPr lang="en-US" b="0" i="1" smtClean="0">
                                <a:latin typeface="Cambria Math" panose="02040503050406030204" pitchFamily="18" charset="0"/>
                              </a:rPr>
                              <m:t>𝑇</m:t>
                            </m:r>
                          </m:sup>
                        </m:sSup>
                      </m:e>
                    </m:nary>
                    <m:r>
                      <a:rPr lang="en-US" b="0" i="1" smtClean="0">
                        <a:latin typeface="Cambria Math" panose="02040503050406030204" pitchFamily="18" charset="0"/>
                      </a:rPr>
                      <m:t>=</m:t>
                    </m:r>
                    <m:r>
                      <m:rPr>
                        <m:sty m:val="p"/>
                      </m:rPr>
                      <a:rPr lang="en-US" b="0" i="0" smtClean="0">
                        <a:latin typeface="Cambria Math" panose="02040503050406030204" pitchFamily="18" charset="0"/>
                      </a:rPr>
                      <m:t>UΛ</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𝑈</m:t>
                        </m:r>
                      </m:e>
                      <m:sup>
                        <m:r>
                          <a:rPr lang="en-US" b="0" i="1" smtClean="0">
                            <a:latin typeface="Cambria Math" panose="02040503050406030204" pitchFamily="18" charset="0"/>
                          </a:rPr>
                          <m:t>𝑇</m:t>
                        </m:r>
                      </m:sup>
                    </m:sSup>
                  </m:oMath>
                </a14:m>
                <a:endParaRPr lang="en-US" b="0" dirty="0"/>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𝑈</m:t>
                        </m:r>
                      </m:e>
                      <m:sub>
                        <m:r>
                          <a:rPr lang="en-US" b="0" i="1" smtClean="0">
                            <a:latin typeface="Cambria Math" panose="02040503050406030204" pitchFamily="18" charset="0"/>
                          </a:rPr>
                          <m:t>𝑘</m:t>
                        </m:r>
                      </m:sub>
                    </m:sSub>
                  </m:oMath>
                </a14:m>
                <a:r>
                  <a:rPr lang="en-US" dirty="0"/>
                  <a:t> contains the first </a:t>
                </a:r>
                <a14:m>
                  <m:oMath xmlns:m="http://schemas.openxmlformats.org/officeDocument/2006/math">
                    <m:r>
                      <a:rPr lang="en-US" b="0" i="1" smtClean="0">
                        <a:latin typeface="Cambria Math" panose="02040503050406030204" pitchFamily="18" charset="0"/>
                      </a:rPr>
                      <m:t>𝑘</m:t>
                    </m:r>
                  </m:oMath>
                </a14:m>
                <a:r>
                  <a:rPr lang="en-US" dirty="0"/>
                  <a:t> eigenvectors</a:t>
                </a:r>
              </a:p>
              <a:p>
                <a:pPr lvl="1"/>
                <a:r>
                  <a:rPr lang="en-US" dirty="0"/>
                  <a:t>These give the directions of most explained variance</a:t>
                </a:r>
              </a:p>
              <a:p>
                <a:r>
                  <a:rPr lang="en-US" dirty="0"/>
                  <a:t>Project the data points on this space: </a:t>
                </a:r>
                <a14:m>
                  <m:oMath xmlns:m="http://schemas.openxmlformats.org/officeDocument/2006/math">
                    <m:sSub>
                      <m:sSubPr>
                        <m:ctrlPr>
                          <a:rPr lang="en-US" b="0" i="1" smtClean="0">
                            <a:latin typeface="Cambria Math" panose="02040503050406030204" pitchFamily="18" charset="0"/>
                          </a:rPr>
                        </m:ctrlPr>
                      </m:sSubPr>
                      <m:e>
                        <m:r>
                          <a:rPr lang="en-US" b="1" i="1" smtClean="0">
                            <a:latin typeface="Cambria Math" panose="02040503050406030204" pitchFamily="18" charset="0"/>
                          </a:rPr>
                          <m:t>𝒛</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𝑈</m:t>
                        </m:r>
                      </m:e>
                      <m:sub>
                        <m:r>
                          <a:rPr lang="en-US" b="0" i="1" smtClean="0">
                            <a:latin typeface="Cambria Math" panose="02040503050406030204" pitchFamily="18" charset="0"/>
                          </a:rPr>
                          <m:t>𝑘</m:t>
                        </m:r>
                      </m:sub>
                      <m:sup>
                        <m:r>
                          <a:rPr lang="en-US" b="0" i="1" smtClean="0">
                            <a:latin typeface="Cambria Math" panose="02040503050406030204" pitchFamily="18" charset="0"/>
                          </a:rPr>
                          <m:t>𝑇</m:t>
                        </m:r>
                      </m:sup>
                    </m:sSubSup>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𝑖</m:t>
                        </m:r>
                      </m:sub>
                    </m:sSub>
                  </m:oMath>
                </a14:m>
                <a:endParaRPr lang="en-US" dirty="0"/>
              </a:p>
              <a:p>
                <a:pPr lvl="1"/>
                <a:r>
                  <a:rPr lang="en-US" dirty="0"/>
                  <a:t>Reconstruct with </a:t>
                </a:r>
                <a14:m>
                  <m:oMath xmlns:m="http://schemas.openxmlformats.org/officeDocument/2006/math">
                    <m:sSub>
                      <m:sSubPr>
                        <m:ctrlPr>
                          <a:rPr lang="en-US" b="0" i="1" smtClean="0">
                            <a:latin typeface="Cambria Math" panose="02040503050406030204" pitchFamily="18" charset="0"/>
                          </a:rPr>
                        </m:ctrlPr>
                      </m:sSubPr>
                      <m:e>
                        <m:acc>
                          <m:accPr>
                            <m:chr m:val="̂"/>
                            <m:ctrlPr>
                              <a:rPr lang="en-US" b="1" i="1" smtClean="0">
                                <a:latin typeface="Cambria Math" panose="02040503050406030204" pitchFamily="18" charset="0"/>
                              </a:rPr>
                            </m:ctrlPr>
                          </m:accPr>
                          <m:e>
                            <m:r>
                              <a:rPr lang="en-US" b="1" i="1" smtClean="0">
                                <a:latin typeface="Cambria Math" panose="02040503050406030204" pitchFamily="18" charset="0"/>
                              </a:rPr>
                              <m:t>𝒙</m:t>
                            </m:r>
                          </m:e>
                        </m:acc>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𝑈</m:t>
                        </m:r>
                      </m:e>
                      <m:sub>
                        <m:r>
                          <a:rPr lang="en-US" b="0" i="1" smtClean="0">
                            <a:latin typeface="Cambria Math" panose="02040503050406030204" pitchFamily="18" charset="0"/>
                          </a:rPr>
                          <m:t>𝑘</m:t>
                        </m:r>
                      </m:sub>
                    </m:sSub>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𝑈</m:t>
                        </m:r>
                      </m:e>
                      <m:sub>
                        <m:r>
                          <a:rPr lang="en-US" b="0" i="1" smtClean="0">
                            <a:latin typeface="Cambria Math" panose="02040503050406030204" pitchFamily="18" charset="0"/>
                          </a:rPr>
                          <m:t>𝑘</m:t>
                        </m:r>
                      </m:sub>
                      <m:sup>
                        <m:r>
                          <a:rPr lang="en-US" b="0" i="1" smtClean="0">
                            <a:latin typeface="Cambria Math" panose="02040503050406030204" pitchFamily="18" charset="0"/>
                          </a:rPr>
                          <m:t>𝑇</m:t>
                        </m:r>
                      </m:sup>
                    </m:sSubSup>
                    <m:sSub>
                      <m:sSubPr>
                        <m:ctrlPr>
                          <a:rPr lang="en-US" i="1">
                            <a:latin typeface="Cambria Math" panose="02040503050406030204" pitchFamily="18" charset="0"/>
                          </a:rPr>
                        </m:ctrlPr>
                      </m:sSubPr>
                      <m:e>
                        <m:r>
                          <a:rPr lang="en-US" b="1" i="1">
                            <a:latin typeface="Cambria Math" panose="02040503050406030204" pitchFamily="18" charset="0"/>
                          </a:rPr>
                          <m:t>𝒙</m:t>
                        </m:r>
                      </m:e>
                      <m:sub>
                        <m:r>
                          <a:rPr lang="en-US" i="1">
                            <a:latin typeface="Cambria Math" panose="02040503050406030204" pitchFamily="18" charset="0"/>
                          </a:rPr>
                          <m:t>𝑖</m:t>
                        </m:r>
                      </m:sub>
                    </m:sSub>
                  </m:oMath>
                </a14:m>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064870"/>
                <a:ext cx="8821356" cy="5539129"/>
              </a:xfrm>
              <a:blipFill rotWithShape="0">
                <a:blip r:embed="rId3"/>
                <a:stretch>
                  <a:fillRect l="-1244" t="-1872"/>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PCA: Maximize Variance</a:t>
            </a:r>
          </a:p>
        </p:txBody>
      </p:sp>
    </p:spTree>
    <p:extLst>
      <p:ext uri="{BB962C8B-B14F-4D97-AF65-F5344CB8AC3E}">
        <p14:creationId xmlns:p14="http://schemas.microsoft.com/office/powerpoint/2010/main" val="1539906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514350" indent="-514350">
              <a:buFont typeface="+mj-lt"/>
              <a:buAutoNum type="arabicPeriod"/>
            </a:pPr>
            <a:r>
              <a:rPr lang="en-US" dirty="0"/>
              <a:t>Maximize variance (scatter of green points)</a:t>
            </a:r>
          </a:p>
          <a:p>
            <a:pPr marL="514350" indent="-514350">
              <a:buFont typeface="+mj-lt"/>
              <a:buAutoNum type="arabicPeriod"/>
            </a:pPr>
            <a:r>
              <a:rPr lang="en-US" dirty="0"/>
              <a:t>Minimize error (red-green distance per data point)</a:t>
            </a:r>
          </a:p>
        </p:txBody>
      </p:sp>
      <p:sp>
        <p:nvSpPr>
          <p:cNvPr id="3" name="Title 2"/>
          <p:cNvSpPr>
            <a:spLocks noGrp="1"/>
          </p:cNvSpPr>
          <p:nvPr>
            <p:ph type="title"/>
          </p:nvPr>
        </p:nvSpPr>
        <p:spPr/>
        <p:txBody>
          <a:bodyPr/>
          <a:lstStyle/>
          <a:p>
            <a:r>
              <a:rPr lang="en-US" dirty="0"/>
              <a:t>PCA: Two Views</a:t>
            </a:r>
          </a:p>
        </p:txBody>
      </p:sp>
      <p:pic>
        <p:nvPicPr>
          <p:cNvPr id="4" name="Picture 3"/>
          <p:cNvPicPr>
            <a:picLocks noChangeAspect="1"/>
          </p:cNvPicPr>
          <p:nvPr/>
        </p:nvPicPr>
        <p:blipFill rotWithShape="1">
          <a:blip r:embed="rId2"/>
          <a:srcRect l="17425" t="16649" r="29212" b="10204"/>
          <a:stretch/>
        </p:blipFill>
        <p:spPr>
          <a:xfrm>
            <a:off x="2084913" y="2133600"/>
            <a:ext cx="4548116" cy="4456788"/>
          </a:xfrm>
          <a:prstGeom prst="rect">
            <a:avLst/>
          </a:prstGeom>
        </p:spPr>
      </p:pic>
    </p:spTree>
    <p:extLst>
      <p:ext uri="{BB962C8B-B14F-4D97-AF65-F5344CB8AC3E}">
        <p14:creationId xmlns:p14="http://schemas.microsoft.com/office/powerpoint/2010/main" val="4008825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r>
                  <a:rPr lang="en-US" dirty="0"/>
                  <a:t>Assume data come from d-dimensional vectors where nth vector is  x=[x</a:t>
                </a:r>
                <a:r>
                  <a:rPr lang="en-US" baseline="-25000" dirty="0"/>
                  <a:t>1</a:t>
                </a:r>
                <a:r>
                  <a:rPr lang="en-US" dirty="0"/>
                  <a:t>,x</a:t>
                </a:r>
                <a:r>
                  <a:rPr lang="en-US" baseline="-25000" dirty="0"/>
                  <a:t>2</a:t>
                </a:r>
                <a:r>
                  <a:rPr lang="mr-IN" dirty="0"/>
                  <a:t>…</a:t>
                </a:r>
                <a:r>
                  <a:rPr lang="en-US" dirty="0" err="1"/>
                  <a:t>x</a:t>
                </a:r>
                <a:r>
                  <a:rPr lang="en-US" baseline="-25000" dirty="0" err="1"/>
                  <a:t>d</a:t>
                </a:r>
                <a:r>
                  <a:rPr lang="en-US" dirty="0"/>
                  <a:t>]</a:t>
                </a:r>
              </a:p>
              <a:p>
                <a:r>
                  <a:rPr lang="en-US" dirty="0"/>
                  <a:t>We can represent a point in d-dimensional Euclidean space in terms of any d orthogonal vectors , call them U={u</a:t>
                </a:r>
                <a:r>
                  <a:rPr lang="en-US" baseline="-25000" dirty="0"/>
                  <a:t>1</a:t>
                </a:r>
                <a:r>
                  <a:rPr lang="en-US" dirty="0"/>
                  <a:t>,u</a:t>
                </a:r>
                <a:r>
                  <a:rPr lang="en-US" baseline="-25000" dirty="0"/>
                  <a:t>2</a:t>
                </a:r>
                <a:r>
                  <a:rPr lang="mr-IN" dirty="0"/>
                  <a:t>…</a:t>
                </a:r>
                <a:r>
                  <a:rPr lang="en-US" dirty="0" err="1"/>
                  <a:t>u</a:t>
                </a:r>
                <a:r>
                  <a:rPr lang="en-US" baseline="-25000" dirty="0" err="1"/>
                  <a:t>d</a:t>
                </a:r>
                <a:r>
                  <a:rPr lang="en-US" dirty="0"/>
                  <a:t>}</a:t>
                </a:r>
              </a:p>
              <a:p>
                <a:r>
                  <a:rPr lang="en-US" dirty="0"/>
                  <a:t>The Goal is: </a:t>
                </a:r>
              </a:p>
              <a:p>
                <a:r>
                  <a:rPr lang="en-US" dirty="0"/>
                  <a:t>For m&lt;d find the vectors U such that E=</a:t>
                </a:r>
                <a14:m>
                  <m:oMath xmlns:m="http://schemas.openxmlformats.org/officeDocument/2006/math">
                    <m:nary>
                      <m:naryPr>
                        <m:chr m:val="∑"/>
                        <m:ctrlPr>
                          <a:rPr lang="mr-IN" i="1" smtClean="0">
                            <a:latin typeface="Cambria Math" panose="02040503050406030204" pitchFamily="18" charset="0"/>
                          </a:rPr>
                        </m:ctrlPr>
                      </m:naryPr>
                      <m:sub>
                        <m:r>
                          <m:rPr>
                            <m:brk m:alnAt="23"/>
                          </m:rPr>
                          <a:rPr lang="en-US" b="0" i="1" smtClean="0">
                            <a:latin typeface="Cambria Math" charset="0"/>
                          </a:rPr>
                          <m:t>𝑖</m:t>
                        </m:r>
                        <m:r>
                          <a:rPr lang="mr-IN" i="1" smtClean="0">
                            <a:latin typeface="Cambria Math" charset="0"/>
                          </a:rPr>
                          <m:t>=</m:t>
                        </m:r>
                        <m:r>
                          <a:rPr lang="en-US" b="0" i="1" smtClean="0">
                            <a:latin typeface="Cambria Math" charset="0"/>
                          </a:rPr>
                          <m:t>1</m:t>
                        </m:r>
                      </m:sub>
                      <m:sup>
                        <m:r>
                          <a:rPr lang="mr-IN" i="1" smtClean="0">
                            <a:latin typeface="Cambria Math" charset="0"/>
                          </a:rPr>
                          <m:t>𝑛</m:t>
                        </m:r>
                      </m:sup>
                      <m:e>
                        <m:r>
                          <a:rPr lang="en-US" b="0" i="1" smtClean="0">
                            <a:latin typeface="Cambria Math" charset="0"/>
                          </a:rPr>
                          <m:t>||</m:t>
                        </m:r>
                        <m:r>
                          <a:rPr lang="en-US" b="0" i="1" smtClean="0">
                            <a:latin typeface="Cambria Math" charset="0"/>
                          </a:rPr>
                          <m:t>𝑥</m:t>
                        </m:r>
                        <m:r>
                          <a:rPr lang="en-US" b="0" i="1" smtClean="0">
                            <a:latin typeface="Cambria Math" charset="0"/>
                          </a:rPr>
                          <m:t>−</m:t>
                        </m:r>
                      </m:e>
                    </m:nary>
                  </m:oMath>
                </a14:m>
                <a:r>
                  <a:rPr lang="en-US" dirty="0"/>
                  <a:t> </a:t>
                </a:r>
                <a14:m>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charset="0"/>
                          </a:rPr>
                          <m:t>𝑥</m:t>
                        </m:r>
                      </m:e>
                    </m:acc>
                    <m:sSup>
                      <m:sSupPr>
                        <m:ctrlPr>
                          <a:rPr lang="en-US" i="1" smtClean="0">
                            <a:latin typeface="Cambria Math" panose="02040503050406030204" pitchFamily="18" charset="0"/>
                          </a:rPr>
                        </m:ctrlPr>
                      </m:sSupPr>
                      <m:e>
                        <m:r>
                          <a:rPr lang="en-US" b="0" i="1" smtClean="0">
                            <a:latin typeface="Cambria Math" charset="0"/>
                          </a:rPr>
                          <m:t>||</m:t>
                        </m:r>
                      </m:e>
                      <m:sup>
                        <m:r>
                          <a:rPr lang="en-US" b="0" i="1" smtClean="0">
                            <a:latin typeface="Cambria Math" charset="0"/>
                          </a:rPr>
                          <m:t>2</m:t>
                        </m:r>
                      </m:sup>
                    </m:sSup>
                    <m:r>
                      <a:rPr lang="en-US" b="0" i="0" smtClean="0">
                        <a:latin typeface="Cambria Math" charset="0"/>
                      </a:rPr>
                      <m:t> </m:t>
                    </m:r>
                    <m:r>
                      <m:rPr>
                        <m:sty m:val="p"/>
                      </m:rPr>
                      <a:rPr lang="en-US" b="0" i="0" smtClean="0">
                        <a:latin typeface="Cambria Math" charset="0"/>
                      </a:rPr>
                      <m:t>is</m:t>
                    </m:r>
                    <m:r>
                      <a:rPr lang="en-US" b="0" i="0" smtClean="0">
                        <a:latin typeface="Cambria Math" charset="0"/>
                      </a:rPr>
                      <m:t> </m:t>
                    </m:r>
                    <m:r>
                      <m:rPr>
                        <m:sty m:val="p"/>
                      </m:rPr>
                      <a:rPr lang="en-US" b="0" i="0" smtClean="0">
                        <a:latin typeface="Cambria Math" charset="0"/>
                      </a:rPr>
                      <m:t>minimized</m:t>
                    </m:r>
                    <m:r>
                      <a:rPr lang="en-US" b="0" i="0" smtClean="0">
                        <a:latin typeface="Cambria Math" charset="0"/>
                      </a:rPr>
                      <m:t> </m:t>
                    </m:r>
                  </m:oMath>
                </a14:m>
                <a:endParaRPr lang="en-US" b="0" dirty="0"/>
              </a:p>
              <a:p>
                <a:r>
                  <a:rPr lang="en-US" dirty="0"/>
                  <a:t>Here </a:t>
                </a:r>
                <a14:m>
                  <m:oMath xmlns:m="http://schemas.openxmlformats.org/officeDocument/2006/math">
                    <m:acc>
                      <m:accPr>
                        <m:chr m:val="̃"/>
                        <m:ctrlPr>
                          <a:rPr lang="en-US" i="1">
                            <a:latin typeface="Cambria Math" panose="02040503050406030204" pitchFamily="18" charset="0"/>
                          </a:rPr>
                        </m:ctrlPr>
                      </m:accPr>
                      <m:e>
                        <m:r>
                          <a:rPr lang="en-US" i="1">
                            <a:latin typeface="Cambria Math" charset="0"/>
                          </a:rPr>
                          <m:t>𝑥</m:t>
                        </m:r>
                      </m:e>
                    </m:acc>
                    <m:r>
                      <a:rPr lang="en-US" b="0" i="1" smtClean="0">
                        <a:latin typeface="Cambria Math" charset="0"/>
                      </a:rPr>
                      <m:t>=</m:t>
                    </m:r>
                    <m:acc>
                      <m:accPr>
                        <m:chr m:val="̅"/>
                        <m:ctrlPr>
                          <a:rPr lang="en-US" b="0" i="1" smtClean="0">
                            <a:latin typeface="Cambria Math" panose="02040503050406030204" pitchFamily="18" charset="0"/>
                          </a:rPr>
                        </m:ctrlPr>
                      </m:accPr>
                      <m:e>
                        <m:r>
                          <a:rPr lang="en-US" b="0" i="1" smtClean="0">
                            <a:latin typeface="Cambria Math" charset="0"/>
                          </a:rPr>
                          <m:t>𝑥</m:t>
                        </m:r>
                      </m:e>
                    </m:acc>
                    <m:r>
                      <a:rPr lang="en-US" b="0" i="1" smtClean="0">
                        <a:latin typeface="Cambria Math" charset="0"/>
                      </a:rPr>
                      <m:t>−</m:t>
                    </m:r>
                    <m:nary>
                      <m:naryPr>
                        <m:chr m:val="∑"/>
                        <m:ctrlPr>
                          <a:rPr lang="mr-IN" i="1">
                            <a:latin typeface="Cambria Math" panose="02040503050406030204" pitchFamily="18" charset="0"/>
                          </a:rPr>
                        </m:ctrlPr>
                      </m:naryPr>
                      <m:sub>
                        <m:r>
                          <m:rPr>
                            <m:brk m:alnAt="23"/>
                          </m:rPr>
                          <a:rPr lang="en-US" i="1">
                            <a:latin typeface="Cambria Math" charset="0"/>
                          </a:rPr>
                          <m:t>𝑖</m:t>
                        </m:r>
                        <m:r>
                          <a:rPr lang="mr-IN" i="1">
                            <a:latin typeface="Cambria Math" charset="0"/>
                          </a:rPr>
                          <m:t>=</m:t>
                        </m:r>
                        <m:r>
                          <a:rPr lang="en-US" i="1">
                            <a:latin typeface="Cambria Math" charset="0"/>
                          </a:rPr>
                          <m:t>1</m:t>
                        </m:r>
                      </m:sub>
                      <m:sup>
                        <m:r>
                          <a:rPr lang="en-US" b="0" i="1" smtClean="0">
                            <a:latin typeface="Cambria Math" charset="0"/>
                          </a:rPr>
                          <m:t>𝑚</m:t>
                        </m:r>
                      </m:sup>
                      <m:e>
                        <m:sSub>
                          <m:sSubPr>
                            <m:ctrlPr>
                              <a:rPr lang="en-US" i="1" smtClean="0">
                                <a:latin typeface="Cambria Math" panose="02040503050406030204" pitchFamily="18" charset="0"/>
                              </a:rPr>
                            </m:ctrlPr>
                          </m:sSubPr>
                          <m:e>
                            <m:r>
                              <a:rPr lang="en-US" b="0" i="1" smtClean="0">
                                <a:latin typeface="Cambria Math" charset="0"/>
                              </a:rPr>
                              <m:t>𝑧</m:t>
                            </m:r>
                          </m:e>
                          <m:sub>
                            <m:r>
                              <a:rPr lang="en-US" b="0" i="1" smtClean="0">
                                <a:latin typeface="Cambria Math" charset="0"/>
                              </a:rPr>
                              <m:t>𝑖</m:t>
                            </m:r>
                          </m:sub>
                        </m:sSub>
                        <m:sSub>
                          <m:sSubPr>
                            <m:ctrlPr>
                              <a:rPr lang="en-US" i="1" smtClean="0">
                                <a:latin typeface="Cambria Math" panose="02040503050406030204" pitchFamily="18" charset="0"/>
                              </a:rPr>
                            </m:ctrlPr>
                          </m:sSubPr>
                          <m:e>
                            <m:r>
                              <a:rPr lang="en-US" b="0" i="1" smtClean="0">
                                <a:latin typeface="Cambria Math" charset="0"/>
                              </a:rPr>
                              <m:t>𝑢</m:t>
                            </m:r>
                          </m:e>
                          <m:sub>
                            <m:r>
                              <a:rPr lang="en-US" b="0" i="1" smtClean="0">
                                <a:latin typeface="Cambria Math" charset="0"/>
                              </a:rPr>
                              <m:t>𝑖</m:t>
                            </m:r>
                          </m:sub>
                        </m:sSub>
                      </m:e>
                    </m:nary>
                  </m:oMath>
                </a14:m>
                <a:r>
                  <a:rPr lang="en-US" dirty="0"/>
                  <a:t> (mean centered)</a:t>
                </a:r>
              </a:p>
              <a:p>
                <a:r>
                  <a:rPr lang="en-US" dirty="0"/>
                  <a:t>0 reconstruction error if m=d</a:t>
                </a:r>
              </a:p>
              <a:p>
                <a:r>
                  <a:rPr lang="en-US" dirty="0"/>
                  <a:t>Otherwise error all due to missing u</a:t>
                </a:r>
                <a:r>
                  <a:rPr lang="en-US" baseline="-25000" dirty="0"/>
                  <a:t>m+1</a:t>
                </a:r>
                <a:r>
                  <a:rPr lang="mr-IN" dirty="0"/>
                  <a:t>…</a:t>
                </a:r>
                <a:r>
                  <a:rPr lang="en-US" dirty="0" err="1"/>
                  <a:t>u</a:t>
                </a:r>
                <a:r>
                  <a:rPr lang="en-US" baseline="-25000" dirty="0" err="1"/>
                  <a:t>d</a:t>
                </a:r>
                <a:r>
                  <a:rPr lang="en-US" baseline="-25000" dirty="0"/>
                  <a:t> </a:t>
                </a:r>
                <a:r>
                  <a:rPr lang="en-US" dirty="0"/>
                  <a:t>terms</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2"/>
                <a:stretch>
                  <a:fillRect l="-1244" t="-2029" r="-2004" b="-2864"/>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Reconstruction</a:t>
            </a:r>
          </a:p>
        </p:txBody>
      </p:sp>
    </p:spTree>
    <p:extLst>
      <p:ext uri="{BB962C8B-B14F-4D97-AF65-F5344CB8AC3E}">
        <p14:creationId xmlns:p14="http://schemas.microsoft.com/office/powerpoint/2010/main" val="27358741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r>
                  <a:rPr lang="en-US" dirty="0"/>
                  <a:t>E=</a:t>
                </a:r>
                <a14:m>
                  <m:oMath xmlns:m="http://schemas.openxmlformats.org/officeDocument/2006/math">
                    <m:nary>
                      <m:naryPr>
                        <m:chr m:val="∑"/>
                        <m:ctrlPr>
                          <a:rPr lang="mr-IN" i="1" smtClean="0">
                            <a:latin typeface="Cambria Math" panose="02040503050406030204" pitchFamily="18" charset="0"/>
                          </a:rPr>
                        </m:ctrlPr>
                      </m:naryPr>
                      <m:sub>
                        <m:r>
                          <m:rPr>
                            <m:brk m:alnAt="23"/>
                          </m:rPr>
                          <a:rPr lang="en-US" i="1">
                            <a:latin typeface="Cambria Math" charset="0"/>
                          </a:rPr>
                          <m:t>𝑖</m:t>
                        </m:r>
                        <m:r>
                          <a:rPr lang="mr-IN" i="1">
                            <a:latin typeface="Cambria Math" charset="0"/>
                          </a:rPr>
                          <m:t>=</m:t>
                        </m:r>
                        <m:r>
                          <a:rPr lang="en-US" b="0" i="1" smtClean="0">
                            <a:latin typeface="Cambria Math" charset="0"/>
                          </a:rPr>
                          <m:t>𝑀</m:t>
                        </m:r>
                        <m:r>
                          <a:rPr lang="en-US" b="0" i="1" smtClean="0">
                            <a:latin typeface="Cambria Math" charset="0"/>
                          </a:rPr>
                          <m:t>+1</m:t>
                        </m:r>
                      </m:sub>
                      <m:sup>
                        <m:r>
                          <a:rPr lang="en-US" b="0" i="1" smtClean="0">
                            <a:latin typeface="Cambria Math" charset="0"/>
                          </a:rPr>
                          <m:t>𝑑</m:t>
                        </m:r>
                      </m:sup>
                      <m:e>
                        <m:nary>
                          <m:naryPr>
                            <m:chr m:val="∑"/>
                            <m:limLoc m:val="subSup"/>
                            <m:ctrlPr>
                              <a:rPr lang="is-IS" i="1" smtClean="0">
                                <a:latin typeface="Cambria Math" panose="02040503050406030204" pitchFamily="18" charset="0"/>
                              </a:rPr>
                            </m:ctrlPr>
                          </m:naryPr>
                          <m:sub>
                            <m:r>
                              <m:rPr>
                                <m:brk m:alnAt="25"/>
                              </m:rPr>
                              <a:rPr lang="en-US" b="0" i="1" smtClean="0">
                                <a:latin typeface="Cambria Math" charset="0"/>
                              </a:rPr>
                              <m:t>𝑗</m:t>
                            </m:r>
                            <m:r>
                              <a:rPr lang="en-US" b="0" i="1" smtClean="0">
                                <a:latin typeface="Cambria Math" charset="0"/>
                              </a:rPr>
                              <m:t>=1</m:t>
                            </m:r>
                          </m:sub>
                          <m:sup>
                            <m:r>
                              <a:rPr lang="en-US" b="0" i="1" smtClean="0">
                                <a:latin typeface="Cambria Math" charset="0"/>
                              </a:rPr>
                              <m:t>𝑁</m:t>
                            </m:r>
                          </m:sup>
                          <m:e>
                            <m:sSub>
                              <m:sSubPr>
                                <m:ctrlPr>
                                  <a:rPr lang="en-US" i="1" smtClean="0">
                                    <a:latin typeface="Cambria Math" panose="02040503050406030204" pitchFamily="18" charset="0"/>
                                  </a:rPr>
                                </m:ctrlPr>
                              </m:sSubPr>
                              <m:e>
                                <m:r>
                                  <a:rPr lang="en-US" b="0" i="1" smtClean="0">
                                    <a:latin typeface="Cambria Math" charset="0"/>
                                  </a:rPr>
                                  <m:t>𝑢</m:t>
                                </m:r>
                              </m:e>
                              <m:sub>
                                <m:r>
                                  <a:rPr lang="en-US" b="0" i="1" smtClean="0">
                                    <a:latin typeface="Cambria Math" charset="0"/>
                                  </a:rPr>
                                  <m:t>𝑖</m:t>
                                </m:r>
                              </m:sub>
                            </m:sSub>
                          </m:e>
                        </m:nary>
                      </m:e>
                    </m:nary>
                  </m:oMath>
                </a14:m>
                <a:r>
                  <a:rPr lang="en-US" dirty="0"/>
                  <a:t>’(</a:t>
                </a:r>
                <a14:m>
                  <m:oMath xmlns:m="http://schemas.openxmlformats.org/officeDocument/2006/math">
                    <m:r>
                      <m:rPr>
                        <m:sty m:val="p"/>
                      </m:rPr>
                      <a:rPr lang="en-US" b="0" i="0" smtClean="0">
                        <a:latin typeface="Cambria Math" charset="0"/>
                      </a:rPr>
                      <m:t>x</m:t>
                    </m:r>
                    <m:r>
                      <a:rPr lang="en-US" b="0" i="1" smtClean="0">
                        <a:latin typeface="Cambria Math" charset="0"/>
                      </a:rPr>
                      <m:t>−</m:t>
                    </m:r>
                    <m:acc>
                      <m:accPr>
                        <m:chr m:val="̅"/>
                        <m:ctrlPr>
                          <a:rPr lang="en-US" b="0" i="1" smtClean="0">
                            <a:latin typeface="Cambria Math" panose="02040503050406030204" pitchFamily="18" charset="0"/>
                          </a:rPr>
                        </m:ctrlPr>
                      </m:accPr>
                      <m:e>
                        <m:r>
                          <a:rPr lang="en-US" b="0" i="1" smtClean="0">
                            <a:latin typeface="Cambria Math" charset="0"/>
                          </a:rPr>
                          <m:t>𝑥</m:t>
                        </m:r>
                      </m:e>
                    </m:acc>
                    <m:sSup>
                      <m:sSupPr>
                        <m:ctrlPr>
                          <a:rPr lang="en-US" i="1">
                            <a:latin typeface="Cambria Math" panose="02040503050406030204" pitchFamily="18" charset="0"/>
                          </a:rPr>
                        </m:ctrlPr>
                      </m:sSupPr>
                      <m:e>
                        <m:r>
                          <a:rPr lang="en-US" b="0" i="1" smtClean="0">
                            <a:latin typeface="Cambria Math" charset="0"/>
                          </a:rPr>
                          <m:t>)</m:t>
                        </m:r>
                      </m:e>
                      <m:sup>
                        <m:r>
                          <a:rPr lang="en-US" i="1">
                            <a:latin typeface="Cambria Math" charset="0"/>
                          </a:rPr>
                          <m:t>2</m:t>
                        </m:r>
                      </m:sup>
                    </m:sSup>
                  </m:oMath>
                </a14:m>
                <a:endParaRPr lang="en-US" dirty="0"/>
              </a:p>
              <a:p>
                <a:r>
                  <a:rPr lang="en-US" dirty="0"/>
                  <a:t>E=</a:t>
                </a:r>
                <a14:m>
                  <m:oMath xmlns:m="http://schemas.openxmlformats.org/officeDocument/2006/math">
                    <m:nary>
                      <m:naryPr>
                        <m:chr m:val="∑"/>
                        <m:ctrlPr>
                          <a:rPr lang="mr-IN" i="1">
                            <a:latin typeface="Cambria Math" panose="02040503050406030204" pitchFamily="18" charset="0"/>
                          </a:rPr>
                        </m:ctrlPr>
                      </m:naryPr>
                      <m:sub>
                        <m:r>
                          <m:rPr>
                            <m:brk m:alnAt="23"/>
                          </m:rPr>
                          <a:rPr lang="en-US" i="1">
                            <a:latin typeface="Cambria Math" charset="0"/>
                          </a:rPr>
                          <m:t>𝑖</m:t>
                        </m:r>
                        <m:r>
                          <a:rPr lang="mr-IN" i="1">
                            <a:latin typeface="Cambria Math" charset="0"/>
                          </a:rPr>
                          <m:t>=</m:t>
                        </m:r>
                        <m:r>
                          <a:rPr lang="en-US" i="1">
                            <a:latin typeface="Cambria Math" charset="0"/>
                          </a:rPr>
                          <m:t>𝑀</m:t>
                        </m:r>
                        <m:r>
                          <a:rPr lang="en-US" i="1">
                            <a:latin typeface="Cambria Math" charset="0"/>
                          </a:rPr>
                          <m:t>+1</m:t>
                        </m:r>
                      </m:sub>
                      <m:sup>
                        <m:r>
                          <a:rPr lang="en-US" i="1">
                            <a:latin typeface="Cambria Math" charset="0"/>
                          </a:rPr>
                          <m:t>𝑑</m:t>
                        </m:r>
                      </m:sup>
                      <m:e>
                        <m:nary>
                          <m:naryPr>
                            <m:chr m:val="∑"/>
                            <m:limLoc m:val="subSup"/>
                            <m:ctrlPr>
                              <a:rPr lang="is-IS" i="1">
                                <a:latin typeface="Cambria Math" panose="02040503050406030204" pitchFamily="18" charset="0"/>
                              </a:rPr>
                            </m:ctrlPr>
                          </m:naryPr>
                          <m:sub>
                            <m:r>
                              <m:rPr>
                                <m:brk m:alnAt="25"/>
                              </m:rPr>
                              <a:rPr lang="en-US" i="1">
                                <a:latin typeface="Cambria Math" charset="0"/>
                              </a:rPr>
                              <m:t>𝑗</m:t>
                            </m:r>
                            <m:r>
                              <a:rPr lang="en-US" i="1">
                                <a:latin typeface="Cambria Math" charset="0"/>
                              </a:rPr>
                              <m:t>=1</m:t>
                            </m:r>
                          </m:sub>
                          <m:sup>
                            <m:r>
                              <a:rPr lang="en-US" i="1">
                                <a:latin typeface="Cambria Math" charset="0"/>
                              </a:rPr>
                              <m:t>𝑁</m:t>
                            </m:r>
                          </m:sup>
                          <m:e>
                            <m:sSub>
                              <m:sSubPr>
                                <m:ctrlPr>
                                  <a:rPr lang="en-US" i="1">
                                    <a:latin typeface="Cambria Math" panose="02040503050406030204" pitchFamily="18" charset="0"/>
                                  </a:rPr>
                                </m:ctrlPr>
                              </m:sSubPr>
                              <m:e>
                                <m:r>
                                  <a:rPr lang="en-US" b="0" i="1" smtClean="0">
                                    <a:latin typeface="Cambria Math" charset="0"/>
                                  </a:rPr>
                                  <m:t>(</m:t>
                                </m:r>
                                <m:r>
                                  <a:rPr lang="en-US" i="1">
                                    <a:latin typeface="Cambria Math" charset="0"/>
                                  </a:rPr>
                                  <m:t>𝑢</m:t>
                                </m:r>
                              </m:e>
                              <m:sub>
                                <m:r>
                                  <a:rPr lang="en-US" i="1">
                                    <a:latin typeface="Cambria Math" charset="0"/>
                                  </a:rPr>
                                  <m:t>𝑖</m:t>
                                </m:r>
                              </m:sub>
                            </m:sSub>
                          </m:e>
                        </m:nary>
                      </m:e>
                    </m:nary>
                  </m:oMath>
                </a14:m>
                <a:r>
                  <a:rPr lang="en-US" dirty="0"/>
                  <a:t>’(</a:t>
                </a:r>
                <a14:m>
                  <m:oMath xmlns:m="http://schemas.openxmlformats.org/officeDocument/2006/math">
                    <m:r>
                      <m:rPr>
                        <m:sty m:val="p"/>
                      </m:rPr>
                      <a:rPr lang="en-US">
                        <a:latin typeface="Cambria Math" charset="0"/>
                      </a:rPr>
                      <m:t>x</m:t>
                    </m:r>
                    <m:r>
                      <a:rPr lang="en-US" i="1">
                        <a:latin typeface="Cambria Math" charset="0"/>
                      </a:rPr>
                      <m:t>−</m:t>
                    </m:r>
                    <m:acc>
                      <m:accPr>
                        <m:chr m:val="̅"/>
                        <m:ctrlPr>
                          <a:rPr lang="en-US" i="1">
                            <a:latin typeface="Cambria Math" panose="02040503050406030204" pitchFamily="18" charset="0"/>
                          </a:rPr>
                        </m:ctrlPr>
                      </m:accPr>
                      <m:e>
                        <m:r>
                          <a:rPr lang="en-US" i="1">
                            <a:latin typeface="Cambria Math" charset="0"/>
                          </a:rPr>
                          <m:t>𝑥</m:t>
                        </m:r>
                      </m:e>
                    </m:acc>
                    <m:r>
                      <a:rPr lang="en-US" b="0" i="1" smtClean="0">
                        <a:latin typeface="Cambria Math" charset="0"/>
                      </a:rPr>
                      <m:t>))(</m:t>
                    </m:r>
                  </m:oMath>
                </a14:m>
                <a:r>
                  <a:rPr lang="en-US" dirty="0"/>
                  <a:t>’(</a:t>
                </a:r>
                <a14:m>
                  <m:oMath xmlns:m="http://schemas.openxmlformats.org/officeDocument/2006/math">
                    <m:r>
                      <m:rPr>
                        <m:sty m:val="p"/>
                      </m:rPr>
                      <a:rPr lang="en-US">
                        <a:latin typeface="Cambria Math" charset="0"/>
                      </a:rPr>
                      <m:t>x</m:t>
                    </m:r>
                    <m:r>
                      <a:rPr lang="en-US" i="1">
                        <a:latin typeface="Cambria Math" charset="0"/>
                      </a:rPr>
                      <m:t>−</m:t>
                    </m:r>
                    <m:acc>
                      <m:accPr>
                        <m:chr m:val="̅"/>
                        <m:ctrlPr>
                          <a:rPr lang="en-US" i="1">
                            <a:latin typeface="Cambria Math" panose="02040503050406030204" pitchFamily="18" charset="0"/>
                          </a:rPr>
                        </m:ctrlPr>
                      </m:accPr>
                      <m:e>
                        <m:r>
                          <a:rPr lang="en-US" i="1">
                            <a:latin typeface="Cambria Math" charset="0"/>
                          </a:rPr>
                          <m:t>𝑥</m:t>
                        </m:r>
                      </m:e>
                    </m:acc>
                  </m:oMath>
                </a14:m>
                <a:r>
                  <a:rPr lang="en-US" dirty="0"/>
                  <a:t>)’ </a:t>
                </a:r>
                <a14:m>
                  <m:oMath xmlns:m="http://schemas.openxmlformats.org/officeDocument/2006/math">
                    <m:sSub>
                      <m:sSubPr>
                        <m:ctrlPr>
                          <a:rPr lang="en-US" i="1">
                            <a:latin typeface="Cambria Math" panose="02040503050406030204" pitchFamily="18" charset="0"/>
                          </a:rPr>
                        </m:ctrlPr>
                      </m:sSubPr>
                      <m:e>
                        <m:r>
                          <a:rPr lang="en-US" i="1">
                            <a:latin typeface="Cambria Math" charset="0"/>
                          </a:rPr>
                          <m:t>𝑢</m:t>
                        </m:r>
                      </m:e>
                      <m:sub>
                        <m:r>
                          <a:rPr lang="en-US" i="1">
                            <a:latin typeface="Cambria Math" charset="0"/>
                          </a:rPr>
                          <m:t>𝑖</m:t>
                        </m:r>
                      </m:sub>
                    </m:sSub>
                  </m:oMath>
                </a14:m>
                <a:r>
                  <a:rPr lang="en-US" dirty="0"/>
                  <a:t>)</a:t>
                </a:r>
              </a:p>
              <a:p>
                <a:r>
                  <a:rPr lang="en-US" dirty="0"/>
                  <a:t>E=</a:t>
                </a:r>
                <a14:m>
                  <m:oMath xmlns:m="http://schemas.openxmlformats.org/officeDocument/2006/math">
                    <m:nary>
                      <m:naryPr>
                        <m:chr m:val="∑"/>
                        <m:ctrlPr>
                          <a:rPr lang="mr-IN" i="1">
                            <a:latin typeface="Cambria Math" panose="02040503050406030204" pitchFamily="18" charset="0"/>
                          </a:rPr>
                        </m:ctrlPr>
                      </m:naryPr>
                      <m:sub>
                        <m:r>
                          <m:rPr>
                            <m:brk m:alnAt="23"/>
                          </m:rPr>
                          <a:rPr lang="en-US" i="1">
                            <a:latin typeface="Cambria Math" charset="0"/>
                          </a:rPr>
                          <m:t>𝑖</m:t>
                        </m:r>
                        <m:r>
                          <a:rPr lang="mr-IN" i="1">
                            <a:latin typeface="Cambria Math" charset="0"/>
                          </a:rPr>
                          <m:t>=</m:t>
                        </m:r>
                        <m:r>
                          <a:rPr lang="en-US" i="1">
                            <a:latin typeface="Cambria Math" charset="0"/>
                          </a:rPr>
                          <m:t>𝑀</m:t>
                        </m:r>
                        <m:r>
                          <a:rPr lang="en-US" i="1">
                            <a:latin typeface="Cambria Math" charset="0"/>
                          </a:rPr>
                          <m:t>+1</m:t>
                        </m:r>
                      </m:sub>
                      <m:sup>
                        <m:r>
                          <a:rPr lang="en-US" i="1">
                            <a:latin typeface="Cambria Math" charset="0"/>
                          </a:rPr>
                          <m:t>𝑑</m:t>
                        </m:r>
                      </m:sup>
                      <m:e>
                        <m:sSub>
                          <m:sSubPr>
                            <m:ctrlPr>
                              <a:rPr lang="en-US" i="1" smtClean="0">
                                <a:latin typeface="Cambria Math" panose="02040503050406030204" pitchFamily="18" charset="0"/>
                              </a:rPr>
                            </m:ctrlPr>
                          </m:sSubPr>
                          <m:e>
                            <m:r>
                              <a:rPr lang="en-US" b="0" i="1" smtClean="0">
                                <a:latin typeface="Cambria Math" charset="0"/>
                              </a:rPr>
                              <m:t>𝑢</m:t>
                            </m:r>
                          </m:e>
                          <m:sub>
                            <m:r>
                              <a:rPr lang="en-US" b="0" i="1" smtClean="0">
                                <a:latin typeface="Cambria Math" charset="0"/>
                              </a:rPr>
                              <m:t>𝑖</m:t>
                            </m:r>
                          </m:sub>
                        </m:sSub>
                        <m:r>
                          <a:rPr lang="en-US" b="0" i="1" smtClean="0">
                            <a:latin typeface="Cambria Math" charset="0"/>
                          </a:rPr>
                          <m:t>′</m:t>
                        </m:r>
                      </m:e>
                    </m:nary>
                    <m:nary>
                      <m:naryPr>
                        <m:chr m:val="∑"/>
                        <m:subHide m:val="on"/>
                        <m:supHide m:val="on"/>
                        <m:ctrlPr>
                          <a:rPr lang="en-US" i="1" smtClean="0">
                            <a:latin typeface="Cambria Math" panose="02040503050406030204" pitchFamily="18" charset="0"/>
                          </a:rPr>
                        </m:ctrlPr>
                      </m:naryPr>
                      <m:sub/>
                      <m:sup/>
                      <m:e>
                        <m:sSub>
                          <m:sSubPr>
                            <m:ctrlPr>
                              <a:rPr lang="en-US" i="1" smtClean="0">
                                <a:latin typeface="Cambria Math" panose="02040503050406030204" pitchFamily="18" charset="0"/>
                              </a:rPr>
                            </m:ctrlPr>
                          </m:sSubPr>
                          <m:e>
                            <m:r>
                              <a:rPr lang="en-US" b="0" i="1" smtClean="0">
                                <a:latin typeface="Cambria Math" charset="0"/>
                              </a:rPr>
                              <m:t>𝑢</m:t>
                            </m:r>
                          </m:e>
                          <m:sub>
                            <m:r>
                              <a:rPr lang="en-US" b="0" i="1" smtClean="0">
                                <a:latin typeface="Cambria Math" charset="0"/>
                              </a:rPr>
                              <m:t>𝑖</m:t>
                            </m:r>
                          </m:sub>
                        </m:sSub>
                      </m:e>
                    </m:nary>
                  </m:oMath>
                </a14:m>
                <a:endParaRPr lang="en-US" dirty="0"/>
              </a:p>
              <a:p>
                <a:endParaRPr lang="en-US" dirty="0"/>
              </a:p>
              <a:p>
                <a:endParaRPr lang="en-US" dirty="0"/>
              </a:p>
              <a:p>
                <a:endParaRPr lang="en-US" dirty="0"/>
              </a:p>
              <a:p>
                <a:r>
                  <a:rPr lang="en-US" dirty="0"/>
                  <a:t>How do you minimize this value? </a:t>
                </a:r>
                <a14:m>
                  <m:oMath xmlns:m="http://schemas.openxmlformats.org/officeDocument/2006/math">
                    <m:nary>
                      <m:naryPr>
                        <m:chr m:val="∑"/>
                        <m:subHide m:val="on"/>
                        <m:supHide m:val="on"/>
                        <m:ctrlPr>
                          <a:rPr lang="en-US" i="1">
                            <a:latin typeface="Cambria Math" panose="02040503050406030204" pitchFamily="18" charset="0"/>
                          </a:rPr>
                        </m:ctrlPr>
                      </m:naryPr>
                      <m:sub/>
                      <m:sup/>
                      <m:e>
                        <m:sSub>
                          <m:sSubPr>
                            <m:ctrlPr>
                              <a:rPr lang="en-US" i="1">
                                <a:latin typeface="Cambria Math" panose="02040503050406030204" pitchFamily="18" charset="0"/>
                              </a:rPr>
                            </m:ctrlPr>
                          </m:sSubPr>
                          <m:e>
                            <m:r>
                              <a:rPr lang="en-US" i="1">
                                <a:latin typeface="Cambria Math" charset="0"/>
                              </a:rPr>
                              <m:t>𝑢</m:t>
                            </m:r>
                          </m:e>
                          <m:sub>
                            <m:r>
                              <a:rPr lang="en-US" i="1">
                                <a:latin typeface="Cambria Math" charset="0"/>
                              </a:rPr>
                              <m:t>𝑖</m:t>
                            </m:r>
                          </m:sub>
                        </m:sSub>
                      </m:e>
                    </m:nary>
                  </m:oMath>
                </a14:m>
                <a:endParaRPr lang="en-US" dirty="0"/>
              </a:p>
              <a:p>
                <a:r>
                  <a:rPr lang="en-US" dirty="0"/>
                  <a:t>Pick the the smallest eigenvectors you can here (i.e. get rid of the low PCA components). </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2"/>
                <a:stretch>
                  <a:fillRect l="-1244" t="-1193"/>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Reconstruction</a:t>
            </a:r>
          </a:p>
        </p:txBody>
      </p:sp>
      <p:cxnSp>
        <p:nvCxnSpPr>
          <p:cNvPr id="5" name="Straight Arrow Connector 4"/>
          <p:cNvCxnSpPr/>
          <p:nvPr/>
        </p:nvCxnSpPr>
        <p:spPr>
          <a:xfrm flipV="1">
            <a:off x="2226365" y="2796209"/>
            <a:ext cx="331305" cy="4770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flipH="1">
            <a:off x="1688989" y="3472070"/>
            <a:ext cx="3055289" cy="369332"/>
          </a:xfrm>
          <a:prstGeom prst="rect">
            <a:avLst/>
          </a:prstGeom>
          <a:noFill/>
        </p:spPr>
        <p:txBody>
          <a:bodyPr wrap="square" rtlCol="0">
            <a:spAutoFit/>
          </a:bodyPr>
          <a:lstStyle/>
          <a:p>
            <a:r>
              <a:rPr lang="en-US" dirty="0"/>
              <a:t>Covariance matrix </a:t>
            </a:r>
          </a:p>
        </p:txBody>
      </p:sp>
    </p:spTree>
    <p:extLst>
      <p:ext uri="{BB962C8B-B14F-4D97-AF65-F5344CB8AC3E}">
        <p14:creationId xmlns:p14="http://schemas.microsoft.com/office/powerpoint/2010/main" val="17691720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964756"/>
                <a:ext cx="8821356" cy="5112092"/>
              </a:xfrm>
            </p:spPr>
            <p:txBody>
              <a:bodyPr/>
              <a:lstStyle/>
              <a:p>
                <a:r>
                  <a:rPr lang="en-US" dirty="0"/>
                  <a:t>PCA applied to 2429 </a:t>
                </a:r>
                <a14:m>
                  <m:oMath xmlns:m="http://schemas.openxmlformats.org/officeDocument/2006/math">
                    <m:r>
                      <a:rPr lang="en-US" b="0" i="1" smtClean="0">
                        <a:latin typeface="Cambria Math" panose="02040503050406030204" pitchFamily="18" charset="0"/>
                      </a:rPr>
                      <m:t>19×19</m:t>
                    </m:r>
                  </m:oMath>
                </a14:m>
                <a:r>
                  <a:rPr lang="en-US" dirty="0"/>
                  <a:t> images from CBCL dataset</a:t>
                </a:r>
              </a:p>
              <a:p>
                <a:r>
                  <a:rPr lang="en-US" dirty="0"/>
                  <a:t>Reconstruction with only 3 components:</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964756"/>
                <a:ext cx="8821356" cy="5112092"/>
              </a:xfrm>
              <a:blipFill rotWithShape="0">
                <a:blip r:embed="rId2"/>
                <a:stretch>
                  <a:fillRect l="-1244" t="-1907"/>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PCA on facial images</a:t>
            </a:r>
          </a:p>
        </p:txBody>
      </p:sp>
      <p:pic>
        <p:nvPicPr>
          <p:cNvPr id="4" name="Picture 3"/>
          <p:cNvPicPr>
            <a:picLocks noChangeAspect="1"/>
          </p:cNvPicPr>
          <p:nvPr/>
        </p:nvPicPr>
        <p:blipFill rotWithShape="1">
          <a:blip r:embed="rId3"/>
          <a:srcRect l="12142" t="42293" r="8979" b="46644"/>
          <a:stretch/>
        </p:blipFill>
        <p:spPr>
          <a:xfrm>
            <a:off x="1" y="3193144"/>
            <a:ext cx="9144000" cy="916844"/>
          </a:xfrm>
          <a:prstGeom prst="rect">
            <a:avLst/>
          </a:prstGeom>
        </p:spPr>
      </p:pic>
    </p:spTree>
    <p:extLst>
      <p:ext uri="{BB962C8B-B14F-4D97-AF65-F5344CB8AC3E}">
        <p14:creationId xmlns:p14="http://schemas.microsoft.com/office/powerpoint/2010/main" val="1963103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93DB1F-81B0-BF45-B137-7B28EEBE210D}"/>
              </a:ext>
            </a:extLst>
          </p:cNvPr>
          <p:cNvSpPr>
            <a:spLocks noGrp="1"/>
          </p:cNvSpPr>
          <p:nvPr>
            <p:ph idx="1"/>
          </p:nvPr>
        </p:nvSpPr>
        <p:spPr/>
        <p:txBody>
          <a:bodyPr/>
          <a:lstStyle/>
          <a:p>
            <a:r>
              <a:rPr lang="en-US" dirty="0"/>
              <a:t>How can autoencoders be used for data generation?</a:t>
            </a:r>
          </a:p>
          <a:p>
            <a:r>
              <a:rPr lang="en-US"/>
              <a:t>What are some issues with this?</a:t>
            </a:r>
          </a:p>
        </p:txBody>
      </p:sp>
      <p:sp>
        <p:nvSpPr>
          <p:cNvPr id="3" name="Title 2">
            <a:extLst>
              <a:ext uri="{FF2B5EF4-FFF2-40B4-BE49-F238E27FC236}">
                <a16:creationId xmlns:a16="http://schemas.microsoft.com/office/drawing/2014/main" id="{F9DE413A-612D-1146-8321-F15A9195FDBF}"/>
              </a:ext>
            </a:extLst>
          </p:cNvPr>
          <p:cNvSpPr>
            <a:spLocks noGrp="1"/>
          </p:cNvSpPr>
          <p:nvPr>
            <p:ph type="title"/>
          </p:nvPr>
        </p:nvSpPr>
        <p:spPr/>
        <p:txBody>
          <a:bodyPr/>
          <a:lstStyle/>
          <a:p>
            <a:r>
              <a:rPr lang="en-US" dirty="0"/>
              <a:t>Exercise</a:t>
            </a:r>
          </a:p>
        </p:txBody>
      </p:sp>
    </p:spTree>
    <p:extLst>
      <p:ext uri="{BB962C8B-B14F-4D97-AF65-F5344CB8AC3E}">
        <p14:creationId xmlns:p14="http://schemas.microsoft.com/office/powerpoint/2010/main" val="4281812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Autoencoder</a:t>
            </a:r>
            <a:endParaRPr lang="en-US" dirty="0"/>
          </a:p>
        </p:txBody>
      </p:sp>
      <p:pic>
        <p:nvPicPr>
          <p:cNvPr id="4" name="Picture 3"/>
          <p:cNvPicPr>
            <a:picLocks noChangeAspect="1"/>
          </p:cNvPicPr>
          <p:nvPr/>
        </p:nvPicPr>
        <p:blipFill rotWithShape="1">
          <a:blip r:embed="rId3"/>
          <a:srcRect l="6733" t="9153" r="5670" b="8378"/>
          <a:stretch/>
        </p:blipFill>
        <p:spPr>
          <a:xfrm>
            <a:off x="1170038" y="1578011"/>
            <a:ext cx="6735097" cy="4739187"/>
          </a:xfrm>
          <a:prstGeom prst="rect">
            <a:avLst/>
          </a:prstGeom>
        </p:spPr>
      </p:pic>
      <p:sp>
        <p:nvSpPr>
          <p:cNvPr id="5" name="TextBox 4"/>
          <p:cNvSpPr txBox="1"/>
          <p:nvPr/>
        </p:nvSpPr>
        <p:spPr>
          <a:xfrm>
            <a:off x="286365" y="6320771"/>
            <a:ext cx="3736081" cy="369332"/>
          </a:xfrm>
          <a:prstGeom prst="rect">
            <a:avLst/>
          </a:prstGeom>
          <a:noFill/>
        </p:spPr>
        <p:txBody>
          <a:bodyPr wrap="none" rtlCol="0">
            <a:spAutoFit/>
          </a:bodyPr>
          <a:lstStyle/>
          <a:p>
            <a:r>
              <a:rPr lang="en-US" dirty="0"/>
              <a:t>[Hinton, </a:t>
            </a:r>
            <a:r>
              <a:rPr lang="en-US" dirty="0" err="1"/>
              <a:t>Salakhutdinov</a:t>
            </a:r>
            <a:r>
              <a:rPr lang="en-US" dirty="0"/>
              <a:t>, Science 2006]</a:t>
            </a:r>
          </a:p>
        </p:txBody>
      </p:sp>
      <p:sp>
        <p:nvSpPr>
          <p:cNvPr id="6" name="TextBox 5"/>
          <p:cNvSpPr txBox="1"/>
          <p:nvPr/>
        </p:nvSpPr>
        <p:spPr>
          <a:xfrm>
            <a:off x="3225521" y="2130624"/>
            <a:ext cx="2778650" cy="400110"/>
          </a:xfrm>
          <a:prstGeom prst="rect">
            <a:avLst/>
          </a:prstGeom>
          <a:noFill/>
        </p:spPr>
        <p:txBody>
          <a:bodyPr wrap="none" rtlCol="0">
            <a:spAutoFit/>
          </a:bodyPr>
          <a:lstStyle/>
          <a:p>
            <a:r>
              <a:rPr lang="en-US" sz="2000" dirty="0">
                <a:solidFill>
                  <a:srgbClr val="FF0000"/>
                </a:solidFill>
              </a:rPr>
              <a:t>Informational Bottleneck</a:t>
            </a:r>
          </a:p>
        </p:txBody>
      </p:sp>
      <p:sp>
        <p:nvSpPr>
          <p:cNvPr id="2" name="TextBox 1"/>
          <p:cNvSpPr txBox="1"/>
          <p:nvPr/>
        </p:nvSpPr>
        <p:spPr>
          <a:xfrm rot="5400000">
            <a:off x="7183388" y="3407000"/>
            <a:ext cx="2121863" cy="369332"/>
          </a:xfrm>
          <a:prstGeom prst="rect">
            <a:avLst/>
          </a:prstGeom>
          <a:noFill/>
        </p:spPr>
        <p:txBody>
          <a:bodyPr wrap="none" rtlCol="0">
            <a:spAutoFit/>
          </a:bodyPr>
          <a:lstStyle/>
          <a:p>
            <a:r>
              <a:rPr lang="en-US"/>
              <a:t>Reconstruction Error</a:t>
            </a:r>
          </a:p>
        </p:txBody>
      </p:sp>
      <p:sp>
        <p:nvSpPr>
          <p:cNvPr id="7" name="TextBox 6">
            <a:extLst>
              <a:ext uri="{FF2B5EF4-FFF2-40B4-BE49-F238E27FC236}">
                <a16:creationId xmlns:a16="http://schemas.microsoft.com/office/drawing/2014/main" id="{6136BF17-F4EB-794C-904B-55D01A926C8B}"/>
              </a:ext>
            </a:extLst>
          </p:cNvPr>
          <p:cNvSpPr txBox="1"/>
          <p:nvPr/>
        </p:nvSpPr>
        <p:spPr>
          <a:xfrm>
            <a:off x="2430684" y="1273215"/>
            <a:ext cx="4038991" cy="369332"/>
          </a:xfrm>
          <a:prstGeom prst="rect">
            <a:avLst/>
          </a:prstGeom>
          <a:noFill/>
        </p:spPr>
        <p:txBody>
          <a:bodyPr wrap="none" rtlCol="0">
            <a:spAutoFit/>
          </a:bodyPr>
          <a:lstStyle/>
          <a:p>
            <a:r>
              <a:rPr lang="en-US" dirty="0"/>
              <a:t>Trained on reconstruction error ||X-X’||</a:t>
            </a:r>
            <a:r>
              <a:rPr lang="en-US" baseline="30000" dirty="0"/>
              <a:t>2</a:t>
            </a:r>
            <a:endParaRPr lang="en-US" dirty="0"/>
          </a:p>
        </p:txBody>
      </p:sp>
      <p:sp>
        <p:nvSpPr>
          <p:cNvPr id="8" name="TextBox 7">
            <a:extLst>
              <a:ext uri="{FF2B5EF4-FFF2-40B4-BE49-F238E27FC236}">
                <a16:creationId xmlns:a16="http://schemas.microsoft.com/office/drawing/2014/main" id="{69499EAE-9132-C64E-833C-A1EDA1CB0829}"/>
              </a:ext>
            </a:extLst>
          </p:cNvPr>
          <p:cNvSpPr txBox="1"/>
          <p:nvPr/>
        </p:nvSpPr>
        <p:spPr>
          <a:xfrm>
            <a:off x="752356" y="798991"/>
            <a:ext cx="7507953" cy="369332"/>
          </a:xfrm>
          <a:prstGeom prst="rect">
            <a:avLst/>
          </a:prstGeom>
          <a:noFill/>
        </p:spPr>
        <p:txBody>
          <a:bodyPr wrap="none" rtlCol="0">
            <a:spAutoFit/>
          </a:bodyPr>
          <a:lstStyle/>
          <a:p>
            <a:r>
              <a:rPr lang="en-US" altLang="zh-CN" dirty="0">
                <a:solidFill>
                  <a:srgbClr val="FF0000"/>
                </a:solidFill>
              </a:rPr>
              <a:t>previous</a:t>
            </a:r>
            <a:r>
              <a:rPr lang="zh-CN" altLang="en-US" dirty="0">
                <a:solidFill>
                  <a:srgbClr val="FF0000"/>
                </a:solidFill>
              </a:rPr>
              <a:t> </a:t>
            </a:r>
            <a:r>
              <a:rPr lang="en-US" altLang="zh-CN" dirty="0">
                <a:solidFill>
                  <a:srgbClr val="FF0000"/>
                </a:solidFill>
              </a:rPr>
              <a:t>approach:</a:t>
            </a:r>
            <a:r>
              <a:rPr lang="zh-CN" altLang="en-US" dirty="0">
                <a:solidFill>
                  <a:srgbClr val="FF0000"/>
                </a:solidFill>
              </a:rPr>
              <a:t> </a:t>
            </a:r>
            <a:r>
              <a:rPr lang="en-US" altLang="zh-CN" dirty="0">
                <a:solidFill>
                  <a:srgbClr val="FF0000"/>
                </a:solidFill>
              </a:rPr>
              <a:t>pretrain</a:t>
            </a:r>
            <a:r>
              <a:rPr lang="zh-CN" altLang="en-US" dirty="0">
                <a:solidFill>
                  <a:srgbClr val="FF0000"/>
                </a:solidFill>
              </a:rPr>
              <a:t> </a:t>
            </a:r>
            <a:r>
              <a:rPr lang="en-US" altLang="zh-CN" dirty="0">
                <a:solidFill>
                  <a:srgbClr val="FF0000"/>
                </a:solidFill>
              </a:rPr>
              <a:t>NN</a:t>
            </a:r>
            <a:r>
              <a:rPr lang="zh-CN" altLang="en-US" dirty="0">
                <a:solidFill>
                  <a:srgbClr val="FF0000"/>
                </a:solidFill>
              </a:rPr>
              <a:t> </a:t>
            </a:r>
            <a:r>
              <a:rPr lang="en-US" altLang="zh-CN" dirty="0">
                <a:solidFill>
                  <a:srgbClr val="FF0000"/>
                </a:solidFill>
              </a:rPr>
              <a:t>as</a:t>
            </a:r>
            <a:r>
              <a:rPr lang="zh-CN" altLang="en-US" dirty="0">
                <a:solidFill>
                  <a:srgbClr val="FF0000"/>
                </a:solidFill>
              </a:rPr>
              <a:t> </a:t>
            </a:r>
            <a:r>
              <a:rPr lang="en-US" altLang="zh-CN" dirty="0">
                <a:solidFill>
                  <a:srgbClr val="FF0000"/>
                </a:solidFill>
              </a:rPr>
              <a:t>autoencoder,</a:t>
            </a:r>
            <a:r>
              <a:rPr lang="zh-CN" altLang="en-US" dirty="0">
                <a:solidFill>
                  <a:srgbClr val="FF0000"/>
                </a:solidFill>
              </a:rPr>
              <a:t> </a:t>
            </a:r>
            <a:r>
              <a:rPr lang="en-US" altLang="zh-CN" dirty="0">
                <a:solidFill>
                  <a:srgbClr val="FF0000"/>
                </a:solidFill>
              </a:rPr>
              <a:t>take</a:t>
            </a:r>
            <a:r>
              <a:rPr lang="zh-CN" altLang="en-US" dirty="0">
                <a:solidFill>
                  <a:srgbClr val="FF0000"/>
                </a:solidFill>
              </a:rPr>
              <a:t> </a:t>
            </a:r>
            <a:r>
              <a:rPr lang="en-US" altLang="zh-CN" dirty="0">
                <a:solidFill>
                  <a:srgbClr val="FF0000"/>
                </a:solidFill>
              </a:rPr>
              <a:t>of</a:t>
            </a:r>
            <a:r>
              <a:rPr lang="zh-CN" altLang="en-US" dirty="0">
                <a:solidFill>
                  <a:srgbClr val="FF0000"/>
                </a:solidFill>
              </a:rPr>
              <a:t> </a:t>
            </a:r>
            <a:r>
              <a:rPr lang="en-US" altLang="zh-CN" dirty="0">
                <a:solidFill>
                  <a:srgbClr val="FF0000"/>
                </a:solidFill>
              </a:rPr>
              <a:t>decoder</a:t>
            </a:r>
            <a:r>
              <a:rPr lang="zh-CN" altLang="en-US" dirty="0">
                <a:solidFill>
                  <a:srgbClr val="FF0000"/>
                </a:solidFill>
              </a:rPr>
              <a:t> </a:t>
            </a:r>
            <a:r>
              <a:rPr lang="en-US" altLang="zh-CN" dirty="0">
                <a:solidFill>
                  <a:srgbClr val="FF0000"/>
                </a:solidFill>
              </a:rPr>
              <a:t>to</a:t>
            </a:r>
            <a:r>
              <a:rPr lang="zh-CN" altLang="en-US" dirty="0">
                <a:solidFill>
                  <a:srgbClr val="FF0000"/>
                </a:solidFill>
              </a:rPr>
              <a:t> </a:t>
            </a:r>
            <a:r>
              <a:rPr lang="en-US" altLang="zh-CN" dirty="0">
                <a:solidFill>
                  <a:srgbClr val="FF0000"/>
                </a:solidFill>
              </a:rPr>
              <a:t>use</a:t>
            </a:r>
            <a:r>
              <a:rPr lang="zh-CN" altLang="en-US" dirty="0">
                <a:solidFill>
                  <a:srgbClr val="FF0000"/>
                </a:solidFill>
              </a:rPr>
              <a:t> </a:t>
            </a:r>
            <a:r>
              <a:rPr lang="en-US" altLang="zh-CN" dirty="0">
                <a:solidFill>
                  <a:srgbClr val="FF0000"/>
                </a:solidFill>
              </a:rPr>
              <a:t>for</a:t>
            </a:r>
            <a:r>
              <a:rPr lang="zh-CN" altLang="en-US" dirty="0">
                <a:solidFill>
                  <a:srgbClr val="FF0000"/>
                </a:solidFill>
              </a:rPr>
              <a:t> </a:t>
            </a:r>
            <a:r>
              <a:rPr lang="en-US" altLang="zh-CN" dirty="0">
                <a:solidFill>
                  <a:srgbClr val="FF0000"/>
                </a:solidFill>
              </a:rPr>
              <a:t>NN</a:t>
            </a:r>
            <a:endParaRPr lang="en-US" dirty="0">
              <a:solidFill>
                <a:srgbClr val="FF0000"/>
              </a:solidFill>
            </a:endParaRPr>
          </a:p>
        </p:txBody>
      </p:sp>
    </p:spTree>
    <p:extLst>
      <p:ext uri="{BB962C8B-B14F-4D97-AF65-F5344CB8AC3E}">
        <p14:creationId xmlns:p14="http://schemas.microsoft.com/office/powerpoint/2010/main" val="2520394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Camera </a:t>
            </a:r>
            <a:r>
              <a:rPr lang="en-US" dirty="0" err="1"/>
              <a:t>Obscura</a:t>
            </a:r>
            <a:endParaRPr lang="en-US" dirty="0"/>
          </a:p>
        </p:txBody>
      </p:sp>
      <p:pic>
        <p:nvPicPr>
          <p:cNvPr id="4" name="Picture 3"/>
          <p:cNvPicPr>
            <a:picLocks noChangeAspect="1"/>
          </p:cNvPicPr>
          <p:nvPr/>
        </p:nvPicPr>
        <p:blipFill>
          <a:blip r:embed="rId3"/>
          <a:stretch>
            <a:fillRect/>
          </a:stretch>
        </p:blipFill>
        <p:spPr>
          <a:xfrm>
            <a:off x="716643" y="1555445"/>
            <a:ext cx="8001000" cy="4762500"/>
          </a:xfrm>
          <a:prstGeom prst="rect">
            <a:avLst/>
          </a:prstGeom>
        </p:spPr>
      </p:pic>
      <p:cxnSp>
        <p:nvCxnSpPr>
          <p:cNvPr id="5" name="Straight Arrow Connector 4"/>
          <p:cNvCxnSpPr>
            <a:stCxn id="6" idx="2"/>
          </p:cNvCxnSpPr>
          <p:nvPr/>
        </p:nvCxnSpPr>
        <p:spPr>
          <a:xfrm>
            <a:off x="1523097" y="1332089"/>
            <a:ext cx="574181" cy="991164"/>
          </a:xfrm>
          <a:prstGeom prst="straightConnector1">
            <a:avLst/>
          </a:prstGeom>
          <a:ln>
            <a:solidFill>
              <a:srgbClr val="FF6600"/>
            </a:solidFill>
            <a:tailEnd type="arrow"/>
          </a:ln>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1153369" y="931979"/>
            <a:ext cx="739455" cy="400110"/>
          </a:xfrm>
          <a:prstGeom prst="rect">
            <a:avLst/>
          </a:prstGeom>
          <a:noFill/>
        </p:spPr>
        <p:txBody>
          <a:bodyPr wrap="none" rtlCol="0">
            <a:spAutoFit/>
          </a:bodyPr>
          <a:lstStyle/>
          <a:p>
            <a:r>
              <a:rPr lang="en-US" sz="2000" dirty="0"/>
              <a:t>Input</a:t>
            </a:r>
          </a:p>
        </p:txBody>
      </p:sp>
      <p:cxnSp>
        <p:nvCxnSpPr>
          <p:cNvPr id="7" name="Straight Arrow Connector 6"/>
          <p:cNvCxnSpPr>
            <a:stCxn id="8" idx="2"/>
          </p:cNvCxnSpPr>
          <p:nvPr/>
        </p:nvCxnSpPr>
        <p:spPr>
          <a:xfrm>
            <a:off x="4448684" y="1332089"/>
            <a:ext cx="471880" cy="2295031"/>
          </a:xfrm>
          <a:prstGeom prst="straightConnector1">
            <a:avLst/>
          </a:prstGeom>
          <a:ln>
            <a:solidFill>
              <a:srgbClr val="FF6600"/>
            </a:solidFill>
            <a:tailEnd type="arrow"/>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3926746" y="931979"/>
            <a:ext cx="1043876" cy="400110"/>
          </a:xfrm>
          <a:prstGeom prst="rect">
            <a:avLst/>
          </a:prstGeom>
          <a:noFill/>
        </p:spPr>
        <p:txBody>
          <a:bodyPr wrap="none" rtlCol="0">
            <a:spAutoFit/>
          </a:bodyPr>
          <a:lstStyle/>
          <a:p>
            <a:r>
              <a:rPr lang="en-US" sz="2000" dirty="0"/>
              <a:t>Encoder</a:t>
            </a:r>
          </a:p>
        </p:txBody>
      </p:sp>
      <p:cxnSp>
        <p:nvCxnSpPr>
          <p:cNvPr id="9" name="Straight Arrow Connector 8"/>
          <p:cNvCxnSpPr>
            <a:stCxn id="10" idx="2"/>
          </p:cNvCxnSpPr>
          <p:nvPr/>
        </p:nvCxnSpPr>
        <p:spPr>
          <a:xfrm>
            <a:off x="6467642" y="1332089"/>
            <a:ext cx="596098" cy="2043571"/>
          </a:xfrm>
          <a:prstGeom prst="straightConnector1">
            <a:avLst/>
          </a:prstGeom>
          <a:ln>
            <a:solidFill>
              <a:srgbClr val="FF6600"/>
            </a:solidFill>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169550" y="931979"/>
            <a:ext cx="2596183" cy="400110"/>
          </a:xfrm>
          <a:prstGeom prst="rect">
            <a:avLst/>
          </a:prstGeom>
          <a:noFill/>
        </p:spPr>
        <p:txBody>
          <a:bodyPr wrap="none" rtlCol="0">
            <a:spAutoFit/>
          </a:bodyPr>
          <a:lstStyle/>
          <a:p>
            <a:r>
              <a:rPr lang="en-US" sz="2000" dirty="0"/>
              <a:t>Hidden Representation</a:t>
            </a:r>
          </a:p>
        </p:txBody>
      </p:sp>
      <p:cxnSp>
        <p:nvCxnSpPr>
          <p:cNvPr id="11" name="Straight Arrow Connector 10"/>
          <p:cNvCxnSpPr>
            <a:stCxn id="12" idx="2"/>
          </p:cNvCxnSpPr>
          <p:nvPr/>
        </p:nvCxnSpPr>
        <p:spPr>
          <a:xfrm flipH="1">
            <a:off x="6629400" y="1332089"/>
            <a:ext cx="1736410" cy="3041791"/>
          </a:xfrm>
          <a:prstGeom prst="straightConnector1">
            <a:avLst/>
          </a:prstGeom>
          <a:ln>
            <a:solidFill>
              <a:srgbClr val="FF6600"/>
            </a:solidFill>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7831048" y="931979"/>
            <a:ext cx="1069524" cy="400110"/>
          </a:xfrm>
          <a:prstGeom prst="rect">
            <a:avLst/>
          </a:prstGeom>
          <a:noFill/>
        </p:spPr>
        <p:txBody>
          <a:bodyPr wrap="none" rtlCol="0">
            <a:spAutoFit/>
          </a:bodyPr>
          <a:lstStyle/>
          <a:p>
            <a:r>
              <a:rPr lang="en-US" sz="2000" dirty="0"/>
              <a:t>Decoder</a:t>
            </a:r>
          </a:p>
        </p:txBody>
      </p:sp>
      <p:sp>
        <p:nvSpPr>
          <p:cNvPr id="13" name="TextBox 12"/>
          <p:cNvSpPr txBox="1"/>
          <p:nvPr/>
        </p:nvSpPr>
        <p:spPr>
          <a:xfrm>
            <a:off x="2127950" y="6341839"/>
            <a:ext cx="4768190" cy="369332"/>
          </a:xfrm>
          <a:prstGeom prst="rect">
            <a:avLst/>
          </a:prstGeom>
          <a:noFill/>
        </p:spPr>
        <p:txBody>
          <a:bodyPr wrap="none" rtlCol="0">
            <a:spAutoFit/>
          </a:bodyPr>
          <a:lstStyle/>
          <a:p>
            <a:pPr algn="ctr"/>
            <a:r>
              <a:rPr lang="en-US" b="1" i="1" dirty="0"/>
              <a:t>Camera </a:t>
            </a:r>
            <a:r>
              <a:rPr lang="en-US" b="1" i="1" dirty="0" err="1"/>
              <a:t>Obscura</a:t>
            </a:r>
            <a:r>
              <a:rPr lang="en-US" b="1" i="1" dirty="0"/>
              <a:t>, the renaissance </a:t>
            </a:r>
            <a:r>
              <a:rPr lang="en-US" b="1" i="1" dirty="0" err="1"/>
              <a:t>autoencoder</a:t>
            </a:r>
            <a:endParaRPr lang="en-US" b="1" i="1" dirty="0"/>
          </a:p>
        </p:txBody>
      </p:sp>
    </p:spTree>
    <p:extLst>
      <p:ext uri="{BB962C8B-B14F-4D97-AF65-F5344CB8AC3E}">
        <p14:creationId xmlns:p14="http://schemas.microsoft.com/office/powerpoint/2010/main" val="2909615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par>
                                <p:cTn id="31" presetID="1" presetClass="entr" presetSubtype="0" fill="hold" grpId="1" nodeType="withEffect">
                                  <p:stCondLst>
                                    <p:cond delay="0"/>
                                  </p:stCondLst>
                                  <p:childTnLst>
                                    <p:set>
                                      <p:cBhvr>
                                        <p:cTn id="32" dur="1" fill="hold">
                                          <p:stCondLst>
                                            <p:cond delay="0"/>
                                          </p:stCondLst>
                                        </p:cTn>
                                        <p:tgtEl>
                                          <p:spTgt spid="6"/>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childTnLst>
                                </p:cTn>
                              </p:par>
                              <p:par>
                                <p:cTn id="35" presetID="1" presetClass="entr" presetSubtype="0" fill="hold" grpId="1" nodeType="withEffect">
                                  <p:stCondLst>
                                    <p:cond delay="0"/>
                                  </p:stCondLst>
                                  <p:childTnLst>
                                    <p:set>
                                      <p:cBhvr>
                                        <p:cTn id="36" dur="1" fill="hold">
                                          <p:stCondLst>
                                            <p:cond delay="0"/>
                                          </p:stCondLst>
                                        </p:cTn>
                                        <p:tgtEl>
                                          <p:spTgt spid="8"/>
                                        </p:tgtEl>
                                        <p:attrNameLst>
                                          <p:attrName>style.visibility</p:attrName>
                                        </p:attrNameLst>
                                      </p:cBhvr>
                                      <p:to>
                                        <p:strVal val="visible"/>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9"/>
                                        </p:tgtEl>
                                        <p:attrNameLst>
                                          <p:attrName>style.visibility</p:attrName>
                                        </p:attrNameLst>
                                      </p:cBhvr>
                                      <p:to>
                                        <p:strVal val="visible"/>
                                      </p:to>
                                    </p:set>
                                  </p:childTnLst>
                                </p:cTn>
                              </p:par>
                              <p:par>
                                <p:cTn id="41" presetID="1" presetClass="entr" presetSubtype="0" fill="hold" grpId="1" nodeType="with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2" nodeType="clickEffect">
                                  <p:stCondLst>
                                    <p:cond delay="0"/>
                                  </p:stCondLst>
                                  <p:childTnLst>
                                    <p:set>
                                      <p:cBhvr>
                                        <p:cTn id="48" dur="1" fill="hold">
                                          <p:stCondLst>
                                            <p:cond delay="0"/>
                                          </p:stCondLst>
                                        </p:cTn>
                                        <p:tgtEl>
                                          <p:spTgt spid="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
                                        </p:tgtEl>
                                        <p:attrNameLst>
                                          <p:attrName>style.visibility</p:attrName>
                                        </p:attrNameLst>
                                      </p:cBhvr>
                                      <p:to>
                                        <p:strVal val="visible"/>
                                      </p:to>
                                    </p:set>
                                  </p:childTnLst>
                                </p:cTn>
                              </p:par>
                              <p:par>
                                <p:cTn id="51" presetID="1" presetClass="entr" presetSubtype="0" fill="hold" grpId="2" nodeType="withEffect">
                                  <p:stCondLst>
                                    <p:cond delay="0"/>
                                  </p:stCondLst>
                                  <p:childTnLst>
                                    <p:set>
                                      <p:cBhvr>
                                        <p:cTn id="52" dur="1" fill="hold">
                                          <p:stCondLst>
                                            <p:cond delay="0"/>
                                          </p:stCondLst>
                                        </p:cTn>
                                        <p:tgtEl>
                                          <p:spTgt spid="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
                                        </p:tgtEl>
                                        <p:attrNameLst>
                                          <p:attrName>style.visibility</p:attrName>
                                        </p:attrNameLst>
                                      </p:cBhvr>
                                      <p:to>
                                        <p:strVal val="visible"/>
                                      </p:to>
                                    </p:set>
                                  </p:childTnLst>
                                </p:cTn>
                              </p:par>
                              <p:par>
                                <p:cTn id="55" presetID="1" presetClass="entr" presetSubtype="0" fill="hold" grpId="2" nodeType="withEffect">
                                  <p:stCondLst>
                                    <p:cond delay="0"/>
                                  </p:stCondLst>
                                  <p:childTnLst>
                                    <p:set>
                                      <p:cBhvr>
                                        <p:cTn id="56" dur="1" fill="hold">
                                          <p:stCondLst>
                                            <p:cond delay="0"/>
                                          </p:stCondLst>
                                        </p:cTn>
                                        <p:tgtEl>
                                          <p:spTgt spid="10"/>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9"/>
                                        </p:tgtEl>
                                        <p:attrNameLst>
                                          <p:attrName>style.visibility</p:attrName>
                                        </p:attrNameLst>
                                      </p:cBhvr>
                                      <p:to>
                                        <p:strVal val="visible"/>
                                      </p:to>
                                    </p:set>
                                  </p:childTnLst>
                                </p:cTn>
                              </p:par>
                              <p:par>
                                <p:cTn id="59" presetID="1" presetClass="entr" presetSubtype="0" fill="hold" grpId="2" nodeType="withEffect">
                                  <p:stCondLst>
                                    <p:cond delay="0"/>
                                  </p:stCondLst>
                                  <p:childTnLst>
                                    <p:set>
                                      <p:cBhvr>
                                        <p:cTn id="60" dur="1" fill="hold">
                                          <p:stCondLst>
                                            <p:cond delay="0"/>
                                          </p:stCondLst>
                                        </p:cTn>
                                        <p:tgtEl>
                                          <p:spTgt spid="12"/>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6" grpId="2"/>
      <p:bldP spid="8" grpId="0"/>
      <p:bldP spid="8" grpId="1"/>
      <p:bldP spid="8" grpId="2"/>
      <p:bldP spid="10" grpId="0"/>
      <p:bldP spid="10" grpId="1"/>
      <p:bldP spid="10" grpId="2"/>
      <p:bldP spid="12" grpId="0"/>
      <p:bldP spid="12" grpId="1"/>
      <p:bldP spid="12" grpId="2"/>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745908"/>
                <a:ext cx="8821356" cy="5112092"/>
              </a:xfrm>
            </p:spPr>
            <p:txBody>
              <a:bodyPr/>
              <a:lstStyle/>
              <a:p>
                <a:endParaRPr lang="en-US" dirty="0"/>
              </a:p>
              <a:p>
                <a:r>
                  <a:rPr lang="en-US" dirty="0"/>
                  <a:t>Hope: training the </a:t>
                </a:r>
                <a:r>
                  <a:rPr lang="en-US" dirty="0" err="1"/>
                  <a:t>autoencoder</a:t>
                </a:r>
                <a:r>
                  <a:rPr lang="en-US" dirty="0"/>
                  <a:t> will result in </a:t>
                </a:r>
                <a14:m>
                  <m:oMath xmlns:m="http://schemas.openxmlformats.org/officeDocument/2006/math">
                    <m:r>
                      <a:rPr lang="en-US" b="0" i="1" smtClean="0">
                        <a:latin typeface="Cambria Math" panose="02040503050406030204" pitchFamily="18" charset="0"/>
                      </a:rPr>
                      <m:t>𝑧</m:t>
                    </m:r>
                  </m:oMath>
                </a14:m>
                <a:r>
                  <a:rPr lang="en-US" dirty="0"/>
                  <a:t> having useful properties</a:t>
                </a:r>
              </a:p>
              <a:p>
                <a:r>
                  <a:rPr lang="en-US" dirty="0"/>
                  <a:t>Dim</a:t>
                </a:r>
                <a14:m>
                  <m:oMath xmlns:m="http://schemas.openxmlformats.org/officeDocument/2006/math">
                    <m:d>
                      <m:dPr>
                        <m:ctrlPr>
                          <a:rPr lang="en-US" b="0" i="1" smtClean="0">
                            <a:latin typeface="Cambria Math" panose="02040503050406030204" pitchFamily="18" charset="0"/>
                          </a:rPr>
                        </m:ctrlPr>
                      </m:dPr>
                      <m:e>
                        <m:r>
                          <a:rPr lang="en-US" b="0" i="1" smtClean="0">
                            <a:latin typeface="Cambria Math" panose="02040503050406030204" pitchFamily="18" charset="0"/>
                          </a:rPr>
                          <m:t>𝑧</m:t>
                        </m:r>
                      </m:e>
                    </m:d>
                    <m:r>
                      <a:rPr lang="en-US" b="0" i="1" smtClean="0">
                        <a:latin typeface="Cambria Math" panose="02040503050406030204" pitchFamily="18" charset="0"/>
                      </a:rPr>
                      <m:t>&lt;</m:t>
                    </m:r>
                  </m:oMath>
                </a14:m>
                <a:r>
                  <a:rPr lang="en-US" dirty="0"/>
                  <a:t> Dim</a:t>
                </a:r>
                <a14:m>
                  <m:oMath xmlns:m="http://schemas.openxmlformats.org/officeDocument/2006/math">
                    <m:d>
                      <m:dPr>
                        <m:ctrlPr>
                          <a:rPr lang="en-US" b="0" i="1" dirty="0" smtClean="0">
                            <a:latin typeface="Cambria Math" panose="02040503050406030204" pitchFamily="18" charset="0"/>
                          </a:rPr>
                        </m:ctrlPr>
                      </m:dPr>
                      <m:e>
                        <m:r>
                          <a:rPr lang="en-US" b="0" i="1" dirty="0" smtClean="0">
                            <a:latin typeface="Cambria Math" panose="02040503050406030204" pitchFamily="18" charset="0"/>
                          </a:rPr>
                          <m:t>𝑥</m:t>
                        </m:r>
                      </m:e>
                    </m:d>
                    <m:r>
                      <a:rPr lang="en-US" b="0" i="1" dirty="0" smtClean="0">
                        <a:latin typeface="Cambria Math" panose="02040503050406030204" pitchFamily="18" charset="0"/>
                      </a:rPr>
                      <m:t>⇒</m:t>
                    </m:r>
                  </m:oMath>
                </a14:m>
                <a:r>
                  <a:rPr lang="en-US" dirty="0"/>
                  <a:t> </a:t>
                </a:r>
                <a:r>
                  <a:rPr lang="en-US" b="1" i="1" dirty="0" err="1"/>
                  <a:t>undercomplete</a:t>
                </a:r>
                <a:r>
                  <a:rPr lang="en-US" dirty="0"/>
                  <a:t> </a:t>
                </a:r>
                <a:r>
                  <a:rPr lang="en-US" dirty="0" err="1"/>
                  <a:t>autoencoder</a:t>
                </a:r>
                <a:endParaRPr lang="en-US" dirty="0"/>
              </a:p>
              <a:p>
                <a:pPr lvl="1"/>
                <a:r>
                  <a:rPr lang="en-US" dirty="0"/>
                  <a:t>Forces the AE to capture the most salient features of the training data</a:t>
                </a:r>
              </a:p>
              <a:p>
                <a:pPr lvl="1"/>
                <a:r>
                  <a:rPr lang="en-US" dirty="0"/>
                  <a:t>The AE only approximately copies the input (</a:t>
                </a:r>
                <a:r>
                  <a:rPr lang="en-US" dirty="0" err="1"/>
                  <a:t>lossy</a:t>
                </a:r>
                <a:r>
                  <a:rPr lang="en-US" dirty="0"/>
                  <a:t> compression)</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745908"/>
                <a:ext cx="8821356" cy="5112092"/>
              </a:xfrm>
              <a:blipFill>
                <a:blip r:embed="rId2"/>
                <a:stretch>
                  <a:fillRect l="-1295"/>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err="1"/>
              <a:t>Undercomplete</a:t>
            </a:r>
            <a:r>
              <a:rPr lang="en-US" dirty="0"/>
              <a:t> </a:t>
            </a:r>
            <a:r>
              <a:rPr lang="en-US" dirty="0" err="1"/>
              <a:t>Autoencoders</a:t>
            </a:r>
            <a:endParaRPr lang="en-US" dirty="0"/>
          </a:p>
        </p:txBody>
      </p:sp>
    </p:spTree>
    <p:extLst>
      <p:ext uri="{BB962C8B-B14F-4D97-AF65-F5344CB8AC3E}">
        <p14:creationId xmlns:p14="http://schemas.microsoft.com/office/powerpoint/2010/main" val="1867045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08344" y="1155306"/>
                <a:ext cx="8821356" cy="5112092"/>
              </a:xfrm>
            </p:spPr>
            <p:txBody>
              <a:bodyPr/>
              <a:lstStyle/>
              <a:p>
                <a:r>
                  <a:rPr lang="en-US" dirty="0"/>
                  <a:t>Special case: Linear decoder, mean squared error loss</a:t>
                </a:r>
              </a:p>
              <a:p>
                <a:pPr lvl="1"/>
                <a:r>
                  <a:rPr lang="en-US" dirty="0" err="1"/>
                  <a:t>Undercomplete</a:t>
                </a:r>
                <a:r>
                  <a:rPr lang="en-US" dirty="0"/>
                  <a:t> AE learns to span the same subspace as PCA</a:t>
                </a:r>
              </a:p>
              <a:p>
                <a:pPr lvl="1"/>
                <a:r>
                  <a:rPr lang="en-US" dirty="0"/>
                  <a:t>The AE has learned the principal subspace of the training data</a:t>
                </a:r>
              </a:p>
              <a:p>
                <a:r>
                  <a:rPr lang="en-US" dirty="0"/>
                  <a:t>Nonlinear encoder and decoder functions can give powerful nonlinear generalization of PCA</a:t>
                </a:r>
              </a:p>
              <a:p>
                <a:pPr lvl="1"/>
                <a:r>
                  <a:rPr lang="en-US" dirty="0"/>
                  <a:t>Be careful with capacity</a:t>
                </a:r>
              </a:p>
              <a:p>
                <a:r>
                  <a:rPr lang="en-US" dirty="0"/>
                  <a:t>BUT too much capacity </a:t>
                </a:r>
                <a14:m>
                  <m:oMath xmlns:m="http://schemas.openxmlformats.org/officeDocument/2006/math">
                    <m:r>
                      <a:rPr lang="en-US" i="1">
                        <a:latin typeface="Cambria Math" panose="02040503050406030204" pitchFamily="18" charset="0"/>
                      </a:rPr>
                      <m:t>⇒</m:t>
                    </m:r>
                  </m:oMath>
                </a14:m>
                <a:r>
                  <a:rPr lang="en-US" dirty="0"/>
                  <a:t> AE learns to copy the input w/o extracting useful embeddings</a:t>
                </a:r>
              </a:p>
              <a:p>
                <a:pPr lvl="1"/>
                <a:r>
                  <a:rPr lang="en-US" dirty="0"/>
                  <a:t>Actually you may not actually want fantastic reconstruction</a:t>
                </a:r>
              </a:p>
              <a:p>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08344" y="1155306"/>
                <a:ext cx="8821356" cy="5112092"/>
              </a:xfrm>
              <a:blipFill>
                <a:blip r:embed="rId2"/>
                <a:stretch>
                  <a:fillRect l="-1295" t="-1985" r="-1583"/>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err="1"/>
              <a:t>Undercomplete</a:t>
            </a:r>
            <a:r>
              <a:rPr lang="en-US" dirty="0"/>
              <a:t> </a:t>
            </a:r>
            <a:r>
              <a:rPr lang="en-US" dirty="0" err="1"/>
              <a:t>Autoencoders</a:t>
            </a:r>
            <a:endParaRPr lang="en-US" dirty="0"/>
          </a:p>
        </p:txBody>
      </p:sp>
    </p:spTree>
    <p:extLst>
      <p:ext uri="{BB962C8B-B14F-4D97-AF65-F5344CB8AC3E}">
        <p14:creationId xmlns:p14="http://schemas.microsoft.com/office/powerpoint/2010/main" val="2082544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49D29C-C290-9543-B2E1-3BAD0982D834}"/>
              </a:ext>
            </a:extLst>
          </p:cNvPr>
          <p:cNvSpPr>
            <a:spLocks noGrp="1"/>
          </p:cNvSpPr>
          <p:nvPr>
            <p:ph type="title"/>
          </p:nvPr>
        </p:nvSpPr>
        <p:spPr/>
        <p:txBody>
          <a:bodyPr/>
          <a:lstStyle/>
          <a:p>
            <a:r>
              <a:rPr lang="en-US" dirty="0"/>
              <a:t>AE MNIST</a:t>
            </a:r>
          </a:p>
        </p:txBody>
      </p:sp>
      <p:pic>
        <p:nvPicPr>
          <p:cNvPr id="5" name="Picture 4">
            <a:extLst>
              <a:ext uri="{FF2B5EF4-FFF2-40B4-BE49-F238E27FC236}">
                <a16:creationId xmlns:a16="http://schemas.microsoft.com/office/drawing/2014/main" id="{0F86686D-D8FF-8840-97EC-902A3C3A4E6C}"/>
              </a:ext>
            </a:extLst>
          </p:cNvPr>
          <p:cNvPicPr>
            <a:picLocks noChangeAspect="1"/>
          </p:cNvPicPr>
          <p:nvPr/>
        </p:nvPicPr>
        <p:blipFill>
          <a:blip r:embed="rId2"/>
          <a:stretch>
            <a:fillRect/>
          </a:stretch>
        </p:blipFill>
        <p:spPr>
          <a:xfrm>
            <a:off x="0" y="909484"/>
            <a:ext cx="9144000" cy="5039032"/>
          </a:xfrm>
          <a:prstGeom prst="rect">
            <a:avLst/>
          </a:prstGeom>
        </p:spPr>
      </p:pic>
      <p:sp>
        <p:nvSpPr>
          <p:cNvPr id="6" name="TextBox 5">
            <a:extLst>
              <a:ext uri="{FF2B5EF4-FFF2-40B4-BE49-F238E27FC236}">
                <a16:creationId xmlns:a16="http://schemas.microsoft.com/office/drawing/2014/main" id="{FD5398B5-CD78-EE48-B365-F8A249B8DF8C}"/>
              </a:ext>
            </a:extLst>
          </p:cNvPr>
          <p:cNvSpPr txBox="1"/>
          <p:nvPr/>
        </p:nvSpPr>
        <p:spPr>
          <a:xfrm>
            <a:off x="752356" y="5845215"/>
            <a:ext cx="559769" cy="369332"/>
          </a:xfrm>
          <a:prstGeom prst="rect">
            <a:avLst/>
          </a:prstGeom>
          <a:noFill/>
        </p:spPr>
        <p:txBody>
          <a:bodyPr wrap="none" rtlCol="0">
            <a:spAutoFit/>
          </a:bodyPr>
          <a:lstStyle/>
          <a:p>
            <a:r>
              <a:rPr lang="en-US" dirty="0"/>
              <a:t>PCA</a:t>
            </a:r>
          </a:p>
        </p:txBody>
      </p:sp>
      <p:sp>
        <p:nvSpPr>
          <p:cNvPr id="7" name="TextBox 6">
            <a:extLst>
              <a:ext uri="{FF2B5EF4-FFF2-40B4-BE49-F238E27FC236}">
                <a16:creationId xmlns:a16="http://schemas.microsoft.com/office/drawing/2014/main" id="{8926BF28-29E7-174E-A869-3AB9C75F260E}"/>
              </a:ext>
            </a:extLst>
          </p:cNvPr>
          <p:cNvSpPr txBox="1"/>
          <p:nvPr/>
        </p:nvSpPr>
        <p:spPr>
          <a:xfrm>
            <a:off x="5521124" y="5845215"/>
            <a:ext cx="1408399" cy="369332"/>
          </a:xfrm>
          <a:prstGeom prst="rect">
            <a:avLst/>
          </a:prstGeom>
          <a:noFill/>
        </p:spPr>
        <p:txBody>
          <a:bodyPr wrap="none" rtlCol="0">
            <a:spAutoFit/>
          </a:bodyPr>
          <a:lstStyle/>
          <a:p>
            <a:r>
              <a:rPr lang="en-US" dirty="0"/>
              <a:t>Autoencoder</a:t>
            </a:r>
          </a:p>
        </p:txBody>
      </p:sp>
      <p:sp>
        <p:nvSpPr>
          <p:cNvPr id="2" name="TextBox 1">
            <a:extLst>
              <a:ext uri="{FF2B5EF4-FFF2-40B4-BE49-F238E27FC236}">
                <a16:creationId xmlns:a16="http://schemas.microsoft.com/office/drawing/2014/main" id="{F0EF2CC1-DB84-FC4B-880A-094609DE6756}"/>
              </a:ext>
            </a:extLst>
          </p:cNvPr>
          <p:cNvSpPr txBox="1"/>
          <p:nvPr/>
        </p:nvSpPr>
        <p:spPr>
          <a:xfrm>
            <a:off x="4617726" y="6352393"/>
            <a:ext cx="3773918" cy="369332"/>
          </a:xfrm>
          <a:prstGeom prst="rect">
            <a:avLst/>
          </a:prstGeom>
          <a:noFill/>
        </p:spPr>
        <p:txBody>
          <a:bodyPr wrap="none" rtlCol="0">
            <a:spAutoFit/>
          </a:bodyPr>
          <a:lstStyle/>
          <a:p>
            <a:r>
              <a:rPr lang="en-US" altLang="zh-CN" dirty="0"/>
              <a:t>behaviors</a:t>
            </a:r>
            <a:r>
              <a:rPr lang="zh-CN" altLang="en-US" dirty="0"/>
              <a:t> </a:t>
            </a:r>
            <a:r>
              <a:rPr lang="en-US" altLang="zh-CN" dirty="0"/>
              <a:t>are</a:t>
            </a:r>
            <a:r>
              <a:rPr lang="zh-CN" altLang="en-US" dirty="0"/>
              <a:t> </a:t>
            </a:r>
            <a:r>
              <a:rPr lang="en-US" altLang="zh-CN" dirty="0"/>
              <a:t>like</a:t>
            </a:r>
            <a:r>
              <a:rPr lang="zh-CN" altLang="en-US" dirty="0"/>
              <a:t> </a:t>
            </a:r>
            <a:r>
              <a:rPr lang="en-US" altLang="zh-CN" dirty="0"/>
              <a:t>PHATE,</a:t>
            </a:r>
            <a:r>
              <a:rPr lang="zh-CN" altLang="en-US" dirty="0"/>
              <a:t> </a:t>
            </a:r>
            <a:r>
              <a:rPr lang="en-US" altLang="zh-CN" dirty="0"/>
              <a:t>UMAP,</a:t>
            </a:r>
            <a:r>
              <a:rPr lang="zh-CN" altLang="en-US" dirty="0"/>
              <a:t> </a:t>
            </a:r>
            <a:r>
              <a:rPr lang="en-US" altLang="zh-CN" dirty="0"/>
              <a:t>t-SNE</a:t>
            </a:r>
            <a:endParaRPr lang="en-US" dirty="0"/>
          </a:p>
        </p:txBody>
      </p:sp>
    </p:spTree>
    <p:extLst>
      <p:ext uri="{BB962C8B-B14F-4D97-AF65-F5344CB8AC3E}">
        <p14:creationId xmlns:p14="http://schemas.microsoft.com/office/powerpoint/2010/main" val="3667703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C912B8-7B5D-E74E-B4F2-64F9FE68A099}"/>
              </a:ext>
            </a:extLst>
          </p:cNvPr>
          <p:cNvSpPr>
            <a:spLocks noGrp="1"/>
          </p:cNvSpPr>
          <p:nvPr>
            <p:ph type="title"/>
          </p:nvPr>
        </p:nvSpPr>
        <p:spPr/>
        <p:txBody>
          <a:bodyPr/>
          <a:lstStyle/>
          <a:p>
            <a:r>
              <a:rPr lang="en-US" dirty="0"/>
              <a:t>Document Embedding</a:t>
            </a:r>
          </a:p>
        </p:txBody>
      </p:sp>
      <p:pic>
        <p:nvPicPr>
          <p:cNvPr id="4" name="Picture 3">
            <a:extLst>
              <a:ext uri="{FF2B5EF4-FFF2-40B4-BE49-F238E27FC236}">
                <a16:creationId xmlns:a16="http://schemas.microsoft.com/office/drawing/2014/main" id="{1409656D-85C0-B443-BB80-234D410E209C}"/>
              </a:ext>
            </a:extLst>
          </p:cNvPr>
          <p:cNvPicPr>
            <a:picLocks noChangeAspect="1"/>
          </p:cNvPicPr>
          <p:nvPr/>
        </p:nvPicPr>
        <p:blipFill>
          <a:blip r:embed="rId2"/>
          <a:stretch>
            <a:fillRect/>
          </a:stretch>
        </p:blipFill>
        <p:spPr>
          <a:xfrm>
            <a:off x="477456" y="886243"/>
            <a:ext cx="8391644" cy="5717114"/>
          </a:xfrm>
          <a:prstGeom prst="rect">
            <a:avLst/>
          </a:prstGeom>
        </p:spPr>
      </p:pic>
      <p:sp>
        <p:nvSpPr>
          <p:cNvPr id="2" name="TextBox 1">
            <a:extLst>
              <a:ext uri="{FF2B5EF4-FFF2-40B4-BE49-F238E27FC236}">
                <a16:creationId xmlns:a16="http://schemas.microsoft.com/office/drawing/2014/main" id="{4F6B5D51-46F0-3D43-A9F4-3BEBF0856802}"/>
              </a:ext>
            </a:extLst>
          </p:cNvPr>
          <p:cNvSpPr txBox="1"/>
          <p:nvPr/>
        </p:nvSpPr>
        <p:spPr>
          <a:xfrm>
            <a:off x="2384386" y="6111433"/>
            <a:ext cx="559769" cy="369332"/>
          </a:xfrm>
          <a:prstGeom prst="rect">
            <a:avLst/>
          </a:prstGeom>
          <a:noFill/>
        </p:spPr>
        <p:txBody>
          <a:bodyPr wrap="none" rtlCol="0">
            <a:spAutoFit/>
          </a:bodyPr>
          <a:lstStyle/>
          <a:p>
            <a:r>
              <a:rPr lang="en-US" dirty="0"/>
              <a:t>PCA</a:t>
            </a:r>
          </a:p>
        </p:txBody>
      </p:sp>
      <p:sp>
        <p:nvSpPr>
          <p:cNvPr id="6" name="TextBox 5">
            <a:extLst>
              <a:ext uri="{FF2B5EF4-FFF2-40B4-BE49-F238E27FC236}">
                <a16:creationId xmlns:a16="http://schemas.microsoft.com/office/drawing/2014/main" id="{EABA0B35-71B2-0F48-8579-F0308DDCBC84}"/>
              </a:ext>
            </a:extLst>
          </p:cNvPr>
          <p:cNvSpPr txBox="1"/>
          <p:nvPr/>
        </p:nvSpPr>
        <p:spPr>
          <a:xfrm>
            <a:off x="5335929" y="5972537"/>
            <a:ext cx="1408399" cy="369332"/>
          </a:xfrm>
          <a:prstGeom prst="rect">
            <a:avLst/>
          </a:prstGeom>
          <a:noFill/>
        </p:spPr>
        <p:txBody>
          <a:bodyPr wrap="none" rtlCol="0">
            <a:spAutoFit/>
          </a:bodyPr>
          <a:lstStyle/>
          <a:p>
            <a:r>
              <a:rPr lang="en-US" dirty="0"/>
              <a:t>Autoencoder</a:t>
            </a:r>
          </a:p>
        </p:txBody>
      </p:sp>
      <p:sp>
        <p:nvSpPr>
          <p:cNvPr id="5" name="TextBox 4">
            <a:extLst>
              <a:ext uri="{FF2B5EF4-FFF2-40B4-BE49-F238E27FC236}">
                <a16:creationId xmlns:a16="http://schemas.microsoft.com/office/drawing/2014/main" id="{D7984F08-E9DC-9943-8438-7B88D0039C6B}"/>
              </a:ext>
            </a:extLst>
          </p:cNvPr>
          <p:cNvSpPr txBox="1"/>
          <p:nvPr/>
        </p:nvSpPr>
        <p:spPr>
          <a:xfrm>
            <a:off x="5153890" y="886243"/>
            <a:ext cx="3388300" cy="369332"/>
          </a:xfrm>
          <a:prstGeom prst="rect">
            <a:avLst/>
          </a:prstGeom>
          <a:noFill/>
        </p:spPr>
        <p:txBody>
          <a:bodyPr wrap="none" rtlCol="0">
            <a:spAutoFit/>
          </a:bodyPr>
          <a:lstStyle/>
          <a:p>
            <a:r>
              <a:rPr lang="en-US" altLang="zh-CN" dirty="0">
                <a:solidFill>
                  <a:srgbClr val="FF0000"/>
                </a:solidFill>
              </a:rPr>
              <a:t>can</a:t>
            </a:r>
            <a:r>
              <a:rPr lang="zh-CN" altLang="en-US" dirty="0">
                <a:solidFill>
                  <a:srgbClr val="FF0000"/>
                </a:solidFill>
              </a:rPr>
              <a:t> </a:t>
            </a:r>
            <a:r>
              <a:rPr lang="en-US" altLang="zh-CN" dirty="0">
                <a:solidFill>
                  <a:srgbClr val="FF0000"/>
                </a:solidFill>
              </a:rPr>
              <a:t>see</a:t>
            </a:r>
            <a:r>
              <a:rPr lang="zh-CN" altLang="en-US" dirty="0">
                <a:solidFill>
                  <a:srgbClr val="FF0000"/>
                </a:solidFill>
              </a:rPr>
              <a:t> </a:t>
            </a:r>
            <a:r>
              <a:rPr lang="en-US" altLang="zh-CN" dirty="0">
                <a:solidFill>
                  <a:srgbClr val="FF0000"/>
                </a:solidFill>
              </a:rPr>
              <a:t>clear</a:t>
            </a:r>
            <a:r>
              <a:rPr lang="zh-CN" altLang="en-US" dirty="0">
                <a:solidFill>
                  <a:srgbClr val="FF0000"/>
                </a:solidFill>
              </a:rPr>
              <a:t> </a:t>
            </a:r>
            <a:r>
              <a:rPr lang="en-US" altLang="zh-CN" dirty="0">
                <a:solidFill>
                  <a:srgbClr val="FF0000"/>
                </a:solidFill>
              </a:rPr>
              <a:t>separation</a:t>
            </a:r>
            <a:r>
              <a:rPr lang="zh-CN" altLang="en-US" dirty="0">
                <a:solidFill>
                  <a:srgbClr val="FF0000"/>
                </a:solidFill>
              </a:rPr>
              <a:t> </a:t>
            </a:r>
            <a:r>
              <a:rPr lang="en-US" altLang="zh-CN" dirty="0">
                <a:solidFill>
                  <a:srgbClr val="FF0000"/>
                </a:solidFill>
              </a:rPr>
              <a:t>of</a:t>
            </a:r>
            <a:r>
              <a:rPr lang="zh-CN" altLang="en-US" dirty="0">
                <a:solidFill>
                  <a:srgbClr val="FF0000"/>
                </a:solidFill>
              </a:rPr>
              <a:t> </a:t>
            </a:r>
            <a:r>
              <a:rPr lang="en-US" altLang="zh-CN" dirty="0">
                <a:solidFill>
                  <a:srgbClr val="FF0000"/>
                </a:solidFill>
              </a:rPr>
              <a:t>classes</a:t>
            </a:r>
            <a:endParaRPr lang="en-US" dirty="0">
              <a:solidFill>
                <a:srgbClr val="FF0000"/>
              </a:solidFill>
            </a:endParaRPr>
          </a:p>
        </p:txBody>
      </p:sp>
    </p:spTree>
    <p:extLst>
      <p:ext uri="{BB962C8B-B14F-4D97-AF65-F5344CB8AC3E}">
        <p14:creationId xmlns:p14="http://schemas.microsoft.com/office/powerpoint/2010/main" val="458921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Undercomplete AEs can fail to learn anything useful if the capacity is too large</a:t>
            </a:r>
          </a:p>
          <a:p>
            <a:pPr lvl="1"/>
            <a:r>
              <a:rPr lang="en-US" dirty="0"/>
              <a:t>Meaning, the complexity of mappings from layer to layer is too large</a:t>
            </a:r>
          </a:p>
          <a:p>
            <a:pPr lvl="1"/>
            <a:r>
              <a:rPr lang="en-US" dirty="0"/>
              <a:t>For linear case, they could learn to copy the input exactly</a:t>
            </a:r>
          </a:p>
          <a:p>
            <a:pPr lvl="1"/>
            <a:endParaRPr lang="en-US" dirty="0"/>
          </a:p>
          <a:p>
            <a:r>
              <a:rPr lang="en-US" dirty="0"/>
              <a:t>Regularized AEs modify the loss function to encourage desirable properties</a:t>
            </a:r>
          </a:p>
          <a:p>
            <a:r>
              <a:rPr lang="en-US" dirty="0"/>
              <a:t>Regularization plays against the reconstruction to learn meaningful embeddings </a:t>
            </a:r>
          </a:p>
          <a:p>
            <a:r>
              <a:rPr lang="en-US" dirty="0"/>
              <a:t>Regularizations express inductive bias in the solution</a:t>
            </a:r>
          </a:p>
          <a:p>
            <a:pPr lvl="1"/>
            <a:r>
              <a:rPr lang="en-US" dirty="0"/>
              <a:t>For example, sparse solutions, smooth ones </a:t>
            </a:r>
            <a:r>
              <a:rPr lang="en-US" dirty="0" err="1"/>
              <a:t>etc</a:t>
            </a:r>
            <a:endParaRPr lang="en-US" dirty="0"/>
          </a:p>
        </p:txBody>
      </p:sp>
      <p:sp>
        <p:nvSpPr>
          <p:cNvPr id="3" name="Title 2"/>
          <p:cNvSpPr>
            <a:spLocks noGrp="1"/>
          </p:cNvSpPr>
          <p:nvPr>
            <p:ph type="title"/>
          </p:nvPr>
        </p:nvSpPr>
        <p:spPr/>
        <p:txBody>
          <a:bodyPr/>
          <a:lstStyle/>
          <a:p>
            <a:r>
              <a:rPr lang="en-US" dirty="0"/>
              <a:t>Regularized </a:t>
            </a:r>
            <a:r>
              <a:rPr lang="en-US" dirty="0" err="1"/>
              <a:t>Autoencoders</a:t>
            </a:r>
            <a:endParaRPr lang="en-US" dirty="0"/>
          </a:p>
        </p:txBody>
      </p:sp>
    </p:spTree>
    <p:extLst>
      <p:ext uri="{BB962C8B-B14F-4D97-AF65-F5344CB8AC3E}">
        <p14:creationId xmlns:p14="http://schemas.microsoft.com/office/powerpoint/2010/main" val="1712183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42276</TotalTime>
  <Words>1418</Words>
  <Application>Microsoft Macintosh PowerPoint</Application>
  <PresentationFormat>On-screen Show (4:3)</PresentationFormat>
  <Paragraphs>206</Paragraphs>
  <Slides>28</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Cambria Math</vt:lpstr>
      <vt:lpstr>Office Theme</vt:lpstr>
      <vt:lpstr> Lecture 22 </vt:lpstr>
      <vt:lpstr>Autoencoder (AE)</vt:lpstr>
      <vt:lpstr>Autoencoder</vt:lpstr>
      <vt:lpstr>Camera Obscura</vt:lpstr>
      <vt:lpstr>Undercomplete Autoencoders</vt:lpstr>
      <vt:lpstr>Undercomplete Autoencoders</vt:lpstr>
      <vt:lpstr>AE MNIST</vt:lpstr>
      <vt:lpstr>Document Embedding</vt:lpstr>
      <vt:lpstr>Regularized Autoencoders</vt:lpstr>
      <vt:lpstr>L1, L2 regularization</vt:lpstr>
      <vt:lpstr>L1 vs L2</vt:lpstr>
      <vt:lpstr>L1 vs L2</vt:lpstr>
      <vt:lpstr>Autoencoding MNIST</vt:lpstr>
      <vt:lpstr>Autoencoding MNIST</vt:lpstr>
      <vt:lpstr>Autoencoding MNIST</vt:lpstr>
      <vt:lpstr>Exercise </vt:lpstr>
      <vt:lpstr>Denoising Autoencoders</vt:lpstr>
      <vt:lpstr>Denoising and Manifold Learning</vt:lpstr>
      <vt:lpstr>Application to Image Denoising</vt:lpstr>
      <vt:lpstr>Denoising MNIST</vt:lpstr>
      <vt:lpstr>Exercise</vt:lpstr>
      <vt:lpstr>PCA as Minimizing Reconstruction Error</vt:lpstr>
      <vt:lpstr>PCA: Maximize Variance</vt:lpstr>
      <vt:lpstr>PCA: Two Views</vt:lpstr>
      <vt:lpstr>Reconstruction</vt:lpstr>
      <vt:lpstr>Reconstruction</vt:lpstr>
      <vt:lpstr>PCA on facial images</vt:lpstr>
      <vt:lpstr>Exercise</vt:lpstr>
    </vt:vector>
  </TitlesOfParts>
  <Company>Yale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Theory and Applications</dc:title>
  <dc:creator>Kevin</dc:creator>
  <cp:lastModifiedBy>Wenxin Xu</cp:lastModifiedBy>
  <cp:revision>548</cp:revision>
  <dcterms:created xsi:type="dcterms:W3CDTF">2018-01-19T01:41:57Z</dcterms:created>
  <dcterms:modified xsi:type="dcterms:W3CDTF">2023-03-07T03:54:31Z</dcterms:modified>
</cp:coreProperties>
</file>